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9" r:id="rId1"/>
  </p:sldMasterIdLst>
  <p:notesMasterIdLst>
    <p:notesMasterId r:id="rId29"/>
  </p:notesMasterIdLst>
  <p:sldIdLst>
    <p:sldId id="256" r:id="rId2"/>
    <p:sldId id="265" r:id="rId3"/>
    <p:sldId id="283" r:id="rId4"/>
    <p:sldId id="282" r:id="rId5"/>
    <p:sldId id="298" r:id="rId6"/>
    <p:sldId id="299" r:id="rId7"/>
    <p:sldId id="261" r:id="rId8"/>
    <p:sldId id="281" r:id="rId9"/>
    <p:sldId id="268" r:id="rId10"/>
    <p:sldId id="284" r:id="rId11"/>
    <p:sldId id="300" r:id="rId12"/>
    <p:sldId id="270" r:id="rId13"/>
    <p:sldId id="285" r:id="rId14"/>
    <p:sldId id="269" r:id="rId15"/>
    <p:sldId id="272" r:id="rId16"/>
    <p:sldId id="287" r:id="rId17"/>
    <p:sldId id="289" r:id="rId18"/>
    <p:sldId id="288" r:id="rId19"/>
    <p:sldId id="290" r:id="rId20"/>
    <p:sldId id="294" r:id="rId21"/>
    <p:sldId id="291" r:id="rId22"/>
    <p:sldId id="296" r:id="rId23"/>
    <p:sldId id="295" r:id="rId24"/>
    <p:sldId id="266" r:id="rId25"/>
    <p:sldId id="293" r:id="rId26"/>
    <p:sldId id="297" r:id="rId27"/>
    <p:sldId id="263" r:id="rId2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172" autoAdjust="0"/>
    <p:restoredTop sz="92569" autoAdjust="0"/>
  </p:normalViewPr>
  <p:slideViewPr>
    <p:cSldViewPr snapToGrid="0" snapToObjects="1">
      <p:cViewPr>
        <p:scale>
          <a:sx n="98" d="100"/>
          <a:sy n="98" d="100"/>
        </p:scale>
        <p:origin x="2304" y="144"/>
      </p:cViewPr>
      <p:guideLst>
        <p:guide orient="horz" pos="2160"/>
        <p:guide pos="2880"/>
      </p:guideLst>
    </p:cSldViewPr>
  </p:slideViewPr>
  <p:outlineViewPr>
    <p:cViewPr>
      <p:scale>
        <a:sx n="33" d="100"/>
        <a:sy n="33" d="100"/>
      </p:scale>
      <p:origin x="0" y="560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08158C00-8607-1B4F-8051-B7B8B482B0A9}" type="datetimeFigureOut">
              <a:rPr lang="it-IT" smtClean="0"/>
              <a:t>09/01/18</a:t>
            </a:fld>
            <a:endParaRPr lang="it-IT"/>
          </a:p>
        </p:txBody>
      </p:sp>
      <p:sp>
        <p:nvSpPr>
          <p:cNvPr id="4" name="Segnaposto immagine diapositiva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9EA05D40-4FB4-1643-8B0C-081C1E206318}" type="slidenum">
              <a:rPr lang="it-IT" smtClean="0"/>
              <a:t>‹n.›</a:t>
            </a:fld>
            <a:endParaRPr lang="it-IT"/>
          </a:p>
        </p:txBody>
      </p:sp>
    </p:spTree>
    <p:extLst>
      <p:ext uri="{BB962C8B-B14F-4D97-AF65-F5344CB8AC3E}">
        <p14:creationId xmlns:p14="http://schemas.microsoft.com/office/powerpoint/2010/main" val="1588649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9EA05D40-4FB4-1643-8B0C-081C1E206318}" type="slidenum">
              <a:rPr lang="it-IT" smtClean="0"/>
              <a:t>3</a:t>
            </a:fld>
            <a:endParaRPr lang="it-IT"/>
          </a:p>
        </p:txBody>
      </p:sp>
    </p:spTree>
    <p:extLst>
      <p:ext uri="{BB962C8B-B14F-4D97-AF65-F5344CB8AC3E}">
        <p14:creationId xmlns:p14="http://schemas.microsoft.com/office/powerpoint/2010/main" val="1105087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9EA05D40-4FB4-1643-8B0C-081C1E206318}" type="slidenum">
              <a:rPr lang="it-IT" smtClean="0"/>
              <a:t>5</a:t>
            </a:fld>
            <a:endParaRPr lang="it-IT"/>
          </a:p>
        </p:txBody>
      </p:sp>
    </p:spTree>
    <p:extLst>
      <p:ext uri="{BB962C8B-B14F-4D97-AF65-F5344CB8AC3E}">
        <p14:creationId xmlns:p14="http://schemas.microsoft.com/office/powerpoint/2010/main" val="1421892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9EA05D40-4FB4-1643-8B0C-081C1E206318}" type="slidenum">
              <a:rPr lang="it-IT" smtClean="0"/>
              <a:t>6</a:t>
            </a:fld>
            <a:endParaRPr lang="it-IT"/>
          </a:p>
        </p:txBody>
      </p:sp>
    </p:spTree>
    <p:extLst>
      <p:ext uri="{BB962C8B-B14F-4D97-AF65-F5344CB8AC3E}">
        <p14:creationId xmlns:p14="http://schemas.microsoft.com/office/powerpoint/2010/main" val="2102380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6AD8D91A-A2EE-4B54-B3C6-F6C67903BA9C}" type="datetime1">
              <a:rPr lang="en-US" smtClean="0"/>
              <a:pPr/>
              <a:t>1/9/18</a:t>
            </a:fld>
            <a:endParaRPr lang="en-US" dirty="0"/>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FA84A37A-AFC2-4A01-80A1-FC20F2C0D5BB}" type="slidenum">
              <a:rPr lang="en-US" smtClean="0"/>
              <a:pPr/>
              <a:t>‹n.›</a:t>
            </a:fld>
            <a:endParaRPr lang="en-US" dirty="0"/>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it-IT" smtClean="0"/>
              <a:t>Fare clic per modificare stile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B19785C6-EBAF-49D5-AD4D-BABF4DFAAD59}" type="datetime1">
              <a:rPr lang="en-US" smtClean="0"/>
              <a:pPr/>
              <a:t>1/9/18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4A37A-AFC2-4A01-80A1-FC20F2C0D5B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verticale e testo">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it-IT" smtClean="0"/>
              <a:t>Fare clic per modificare stile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6A404122-9A3A-4FD8-98B8-22631F32846C}" type="datetime1">
              <a:rPr lang="en-US" smtClean="0"/>
              <a:pPr/>
              <a:t>1/9/18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84A37A-AFC2-4A01-80A1-FC20F2C0D5BB}" type="slidenum">
              <a:rPr lang="en-US" smtClean="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a:p>
        </p:txBody>
      </p:sp>
      <p:sp>
        <p:nvSpPr>
          <p:cNvPr id="3" name="Content Placeholder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C259A7B8-0EC4-44C9-AFEF-25E144F11C06}" type="datetime1">
              <a:rPr lang="en-US" smtClean="0"/>
              <a:pPr/>
              <a:t>1/9/18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4A37A-AFC2-4A01-80A1-FC20F2C0D5B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2BB47B5-C739-4DAE-AACD-CC58CA843AC4}" type="datetime1">
              <a:rPr lang="en-US" smtClean="0"/>
              <a:pPr/>
              <a:t>1/9/18</a:t>
            </a:fld>
            <a:endParaRPr lang="en-US" dirty="0"/>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84A37A-AFC2-4A01-80A1-FC20F2C0D5BB}" type="slidenum">
              <a:rPr lang="en-US" smtClean="0"/>
              <a:pPr/>
              <a:t>‹n.›</a:t>
            </a:fld>
            <a:endParaRPr lang="en-US" dirty="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it-IT" smtClean="0"/>
              <a:t>Fare clic per modificare stile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it-IT" smtClean="0"/>
              <a:t>Fare clic per modificare stile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3E72AE48-94E6-46E0-BE32-5F0716DE9115}" type="datetime1">
              <a:rPr lang="en-US" smtClean="0"/>
              <a:pPr/>
              <a:t>1/9/18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it-IT" smtClean="0"/>
              <a:t>Fare clic per modificare stile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0884C285-8BCE-48FC-97D9-E2837AF38351}" type="datetime1">
              <a:rPr lang="en-US" smtClean="0"/>
              <a:pPr/>
              <a:t>1/9/18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84A37A-AFC2-4A01-80A1-FC20F2C0D5B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a:p>
        </p:txBody>
      </p:sp>
      <p:sp>
        <p:nvSpPr>
          <p:cNvPr id="3" name="Date Placeholder 2"/>
          <p:cNvSpPr>
            <a:spLocks noGrp="1"/>
          </p:cNvSpPr>
          <p:nvPr>
            <p:ph type="dt" sz="half" idx="10"/>
          </p:nvPr>
        </p:nvSpPr>
        <p:spPr/>
        <p:txBody>
          <a:bodyPr/>
          <a:lstStyle/>
          <a:p>
            <a:fld id="{0E70D3E6-EF16-4488-94A4-211508FE4682}" type="datetime1">
              <a:rPr lang="en-US" smtClean="0"/>
              <a:pPr/>
              <a:t>1/9/18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84A37A-AFC2-4A01-80A1-FC20F2C0D5B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o">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7077FB3B-20DA-4D0E-BF16-8262B7156612}" type="datetime1">
              <a:rPr lang="en-US" smtClean="0"/>
              <a:pPr/>
              <a:t>1/9/18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84A37A-AFC2-4A01-80A1-FC20F2C0D5B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8C273C2C-6BD0-40EC-8D8D-4D51F089C5EB}" type="datetime1">
              <a:rPr lang="en-US" smtClean="0"/>
              <a:pPr/>
              <a:t>1/9/18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‹n.›</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it-IT" smtClean="0"/>
              <a:t>Fare clic per modificare stile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lang="en-US" dirty="0"/>
          </a:p>
        </p:txBody>
      </p:sp>
      <p:sp>
        <p:nvSpPr>
          <p:cNvPr id="5" name="Date Placeholder 4"/>
          <p:cNvSpPr>
            <a:spLocks noGrp="1"/>
          </p:cNvSpPr>
          <p:nvPr>
            <p:ph type="dt" sz="half" idx="10"/>
          </p:nvPr>
        </p:nvSpPr>
        <p:spPr/>
        <p:txBody>
          <a:bodyPr/>
          <a:lstStyle/>
          <a:p>
            <a:fld id="{2D377F5C-EDA7-4864-9756-35769B0E62CF}" type="datetime1">
              <a:rPr lang="en-US" smtClean="0"/>
              <a:pPr/>
              <a:t>1/9/18</a:t>
            </a:fld>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‹n.›</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it-IT" smtClean="0"/>
              <a:t>Fare clic per modificare stile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88B99C93-F56F-46AB-9EB8-53614A95B15F}" type="datetime1">
              <a:rPr lang="en-US" smtClean="0"/>
              <a:pPr/>
              <a:t>1/9/18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FA84A37A-AFC2-4A01-80A1-FC20F2C0D5BB}" type="slidenum">
              <a:rPr lang="en-US" smtClean="0"/>
              <a:pPr/>
              <a:t>‹n.›</a:t>
            </a:fld>
            <a:endParaRPr lang="en-US" dirty="0"/>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it-IT" smtClean="0"/>
              <a:t>Fare clic per modificare stile</a:t>
            </a:r>
            <a:endParaRPr lang="en-US" dirty="0"/>
          </a:p>
        </p:txBody>
      </p:sp>
    </p:spTree>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p:hf sldNum="0" hdr="0" ftr="0" dt="0"/>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tif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tiff"/><Relationship Id="rId3" Type="http://schemas.openxmlformats.org/officeDocument/2006/relationships/image" Target="../media/image14.tif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tiff"/><Relationship Id="rId3" Type="http://schemas.openxmlformats.org/officeDocument/2006/relationships/image" Target="../media/image16.tif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poseidon.goteborg.se)/" TargetMode="External"/><Relationship Id="rId3" Type="http://schemas.openxmlformats.org/officeDocument/2006/relationships/image" Target="../media/image17.tiff"/></Relationships>
</file>

<file path=ppt/slides/_rels/slide18.xml.rels><?xml version="1.0" encoding="UTF-8" standalone="yes"?>
<Relationships xmlns="http://schemas.openxmlformats.org/package/2006/relationships"><Relationship Id="rId3" Type="http://schemas.openxmlformats.org/officeDocument/2006/relationships/image" Target="../media/image18.tiff"/><Relationship Id="rId4" Type="http://schemas.openxmlformats.org/officeDocument/2006/relationships/image" Target="../media/image19.tiff"/><Relationship Id="rId5" Type="http://schemas.openxmlformats.org/officeDocument/2006/relationships/image" Target="../media/image20.tiff"/><Relationship Id="rId1" Type="http://schemas.openxmlformats.org/officeDocument/2006/relationships/slideLayout" Target="../slideLayouts/slideLayout2.xml"/><Relationship Id="rId2" Type="http://schemas.openxmlformats.org/officeDocument/2006/relationships/hyperlink" Target="http://www.blomsterfonden.se/seniorboend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tiff"/><Relationship Id="rId3" Type="http://schemas.openxmlformats.org/officeDocument/2006/relationships/image" Target="../media/image22.tif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tiff"/><Relationship Id="rId3" Type="http://schemas.openxmlformats.org/officeDocument/2006/relationships/image" Target="../media/image24.tif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tiff"/><Relationship Id="rId3" Type="http://schemas.openxmlformats.org/officeDocument/2006/relationships/image" Target="../media/image26.tif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4" Type="http://schemas.openxmlformats.org/officeDocument/2006/relationships/image" Target="../media/image3.tiff"/><Relationship Id="rId5" Type="http://schemas.openxmlformats.org/officeDocument/2006/relationships/image" Target="../media/image4.tiff"/><Relationship Id="rId6" Type="http://schemas.openxmlformats.org/officeDocument/2006/relationships/image" Target="../media/image5.tiff"/><Relationship Id="rId7" Type="http://schemas.openxmlformats.org/officeDocument/2006/relationships/image" Target="../media/image6.tiff"/><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image" Target="../media/image8.tiff"/><Relationship Id="rId4" Type="http://schemas.openxmlformats.org/officeDocument/2006/relationships/image" Target="../media/image9.tiff"/><Relationship Id="rId1" Type="http://schemas.openxmlformats.org/officeDocument/2006/relationships/slideLayout" Target="../slideLayouts/slideLayout2.xml"/><Relationship Id="rId2" Type="http://schemas.openxmlformats.org/officeDocument/2006/relationships/image" Target="../media/image7.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ttotitolo 1"/>
          <p:cNvSpPr>
            <a:spLocks noGrp="1"/>
          </p:cNvSpPr>
          <p:nvPr>
            <p:ph type="subTitle" idx="1"/>
          </p:nvPr>
        </p:nvSpPr>
        <p:spPr/>
        <p:txBody>
          <a:bodyPr>
            <a:normAutofit fontScale="70000" lnSpcReduction="20000"/>
          </a:bodyPr>
          <a:lstStyle/>
          <a:p>
            <a:r>
              <a:rPr lang="it-IT" dirty="0" smtClean="0"/>
              <a:t>Annamaria Campanini</a:t>
            </a:r>
          </a:p>
          <a:p>
            <a:r>
              <a:rPr lang="it-IT" dirty="0" smtClean="0"/>
              <a:t>Università Milano bicocca</a:t>
            </a:r>
            <a:endParaRPr lang="it-IT" dirty="0"/>
          </a:p>
        </p:txBody>
      </p:sp>
      <p:sp>
        <p:nvSpPr>
          <p:cNvPr id="3" name="Titolo 2"/>
          <p:cNvSpPr>
            <a:spLocks noGrp="1"/>
          </p:cNvSpPr>
          <p:nvPr>
            <p:ph type="ctrTitle"/>
          </p:nvPr>
        </p:nvSpPr>
        <p:spPr/>
        <p:txBody>
          <a:bodyPr/>
          <a:lstStyle/>
          <a:p>
            <a:r>
              <a:rPr lang="it-IT" dirty="0" smtClean="0"/>
              <a:t>L’ESPERIENZA SVEDESE</a:t>
            </a:r>
            <a:endParaRPr lang="it-IT" dirty="0"/>
          </a:p>
        </p:txBody>
      </p:sp>
    </p:spTree>
    <p:extLst>
      <p:ext uri="{BB962C8B-B14F-4D97-AF65-F5344CB8AC3E}">
        <p14:creationId xmlns:p14="http://schemas.microsoft.com/office/powerpoint/2010/main" val="1511203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smtClean="0"/>
              <a:t>VIVERE NELLA PROPRIA CASA</a:t>
            </a:r>
            <a:endParaRPr lang="it-IT" dirty="0"/>
          </a:p>
        </p:txBody>
      </p:sp>
      <p:sp>
        <p:nvSpPr>
          <p:cNvPr id="3" name="Segnaposto contenuto 2"/>
          <p:cNvSpPr>
            <a:spLocks noGrp="1"/>
          </p:cNvSpPr>
          <p:nvPr>
            <p:ph idx="1"/>
          </p:nvPr>
        </p:nvSpPr>
        <p:spPr/>
        <p:txBody>
          <a:bodyPr>
            <a:normAutofit fontScale="92500" lnSpcReduction="20000"/>
          </a:bodyPr>
          <a:lstStyle/>
          <a:p>
            <a:pPr marL="114300" indent="0">
              <a:buNone/>
            </a:pPr>
            <a:r>
              <a:rPr lang="it-IT" b="1" dirty="0" smtClean="0">
                <a:solidFill>
                  <a:schemeClr val="accent3">
                    <a:lumMod val="75000"/>
                  </a:schemeClr>
                </a:solidFill>
              </a:rPr>
              <a:t>Differenti tipi di sostegno possono essere forniti:</a:t>
            </a:r>
          </a:p>
          <a:p>
            <a:pPr>
              <a:buFontTx/>
              <a:buChar char="-"/>
            </a:pPr>
            <a:r>
              <a:rPr lang="it-IT" b="1" dirty="0" smtClean="0">
                <a:solidFill>
                  <a:schemeClr val="accent3">
                    <a:lumMod val="75000"/>
                  </a:schemeClr>
                </a:solidFill>
              </a:rPr>
              <a:t>Aiuto economico per adattare la propria abitazione alle mutate esigenze di autonomia (ascensore, eliminazione di gradini interni, sistemazione dei servizi igienici</a:t>
            </a:r>
            <a:r>
              <a:rPr lang="mr-IN" b="1" dirty="0" smtClean="0">
                <a:solidFill>
                  <a:schemeClr val="accent3">
                    <a:lumMod val="75000"/>
                  </a:schemeClr>
                </a:solidFill>
              </a:rPr>
              <a:t>…</a:t>
            </a:r>
            <a:r>
              <a:rPr lang="it-IT" b="1" dirty="0" smtClean="0">
                <a:solidFill>
                  <a:schemeClr val="accent3">
                    <a:lumMod val="75000"/>
                  </a:schemeClr>
                </a:solidFill>
              </a:rPr>
              <a:t>)</a:t>
            </a:r>
          </a:p>
          <a:p>
            <a:pPr>
              <a:buFontTx/>
              <a:buChar char="-"/>
            </a:pPr>
            <a:r>
              <a:rPr lang="it-IT" b="1" dirty="0" smtClean="0">
                <a:solidFill>
                  <a:schemeClr val="accent3">
                    <a:lumMod val="75000"/>
                  </a:schemeClr>
                </a:solidFill>
              </a:rPr>
              <a:t>Possibilità di accedere a servizi della comunità per trascorrere il tempo libero, per socializzare o per i pasti</a:t>
            </a:r>
          </a:p>
          <a:p>
            <a:pPr>
              <a:buFontTx/>
              <a:buChar char="-"/>
            </a:pPr>
            <a:r>
              <a:rPr lang="it-IT" b="1" dirty="0" smtClean="0">
                <a:solidFill>
                  <a:schemeClr val="accent3">
                    <a:lumMod val="75000"/>
                  </a:schemeClr>
                </a:solidFill>
              </a:rPr>
              <a:t>Aiuto a domicilio per acquisti, pulizia, lavanderia, pasti, ma anche riabilitazione  fisica o mentale, aiuto nell’alimentazione, nell’igiene personale o accompagnamento a visite ospedaliere o presso altre istituzioni (banca, posta</a:t>
            </a:r>
            <a:r>
              <a:rPr lang="mr-IN" b="1" dirty="0" smtClean="0">
                <a:solidFill>
                  <a:schemeClr val="accent3">
                    <a:lumMod val="75000"/>
                  </a:schemeClr>
                </a:solidFill>
              </a:rPr>
              <a:t>…</a:t>
            </a:r>
            <a:r>
              <a:rPr lang="it-IT" b="1" dirty="0" smtClean="0">
                <a:solidFill>
                  <a:schemeClr val="accent3">
                    <a:lumMod val="75000"/>
                  </a:schemeClr>
                </a:solidFill>
              </a:rPr>
              <a:t>), passeggiate o facilitazione nel creare contatti sociali. </a:t>
            </a:r>
          </a:p>
          <a:p>
            <a:pPr>
              <a:buFontTx/>
              <a:buChar char="-"/>
            </a:pPr>
            <a:r>
              <a:rPr lang="it-IT" b="1" dirty="0" smtClean="0">
                <a:solidFill>
                  <a:schemeClr val="accent3">
                    <a:lumMod val="75000"/>
                  </a:schemeClr>
                </a:solidFill>
              </a:rPr>
              <a:t>Installazione di un sistema di allarme in caso di necessità.</a:t>
            </a:r>
            <a:endParaRPr lang="it-IT" b="1" dirty="0">
              <a:solidFill>
                <a:schemeClr val="accent3">
                  <a:lumMod val="75000"/>
                </a:schemeClr>
              </a:solidFill>
            </a:endParaRPr>
          </a:p>
        </p:txBody>
      </p:sp>
    </p:spTree>
    <p:extLst>
      <p:ext uri="{BB962C8B-B14F-4D97-AF65-F5344CB8AC3E}">
        <p14:creationId xmlns:p14="http://schemas.microsoft.com/office/powerpoint/2010/main" val="1669353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smtClean="0"/>
              <a:t>VIVERE NELLA PROPRIA CASA</a:t>
            </a:r>
            <a:endParaRPr lang="it-IT" dirty="0"/>
          </a:p>
        </p:txBody>
      </p:sp>
      <p:sp>
        <p:nvSpPr>
          <p:cNvPr id="3" name="Segnaposto contenuto 2"/>
          <p:cNvSpPr>
            <a:spLocks noGrp="1"/>
          </p:cNvSpPr>
          <p:nvPr>
            <p:ph idx="1"/>
          </p:nvPr>
        </p:nvSpPr>
        <p:spPr/>
        <p:txBody>
          <a:bodyPr>
            <a:normAutofit lnSpcReduction="10000"/>
          </a:bodyPr>
          <a:lstStyle/>
          <a:p>
            <a:r>
              <a:rPr lang="it-IT" b="1" dirty="0">
                <a:solidFill>
                  <a:schemeClr val="accent3">
                    <a:lumMod val="75000"/>
                  </a:schemeClr>
                </a:solidFill>
              </a:rPr>
              <a:t> </a:t>
            </a:r>
            <a:r>
              <a:rPr lang="it-IT" b="1" dirty="0" smtClean="0">
                <a:solidFill>
                  <a:schemeClr val="accent3">
                    <a:lumMod val="75000"/>
                  </a:schemeClr>
                </a:solidFill>
              </a:rPr>
              <a:t>Nel 2008 il Governo Svedese ha introdotto la possibilità per i Comuni di offrire agli anziani la scelta tra diversi providers di servizi a domicilio pubblici e privati, accreditati</a:t>
            </a:r>
          </a:p>
          <a:p>
            <a:r>
              <a:rPr lang="it-IT" b="1" dirty="0" smtClean="0">
                <a:solidFill>
                  <a:schemeClr val="accent3">
                    <a:lumMod val="75000"/>
                  </a:schemeClr>
                </a:solidFill>
              </a:rPr>
              <a:t>Un </a:t>
            </a:r>
            <a:r>
              <a:rPr lang="it-IT" b="1" dirty="0">
                <a:solidFill>
                  <a:schemeClr val="accent3">
                    <a:lumMod val="75000"/>
                  </a:schemeClr>
                </a:solidFill>
              </a:rPr>
              <a:t>recente </a:t>
            </a:r>
            <a:r>
              <a:rPr lang="it-IT" b="1" dirty="0" smtClean="0">
                <a:solidFill>
                  <a:schemeClr val="accent3">
                    <a:lumMod val="75000"/>
                  </a:schemeClr>
                </a:solidFill>
              </a:rPr>
              <a:t>studio (</a:t>
            </a:r>
            <a:r>
              <a:rPr lang="it-IT" b="1" dirty="0" err="1" smtClean="0">
                <a:solidFill>
                  <a:schemeClr val="accent3">
                    <a:lumMod val="75000"/>
                  </a:schemeClr>
                </a:solidFill>
              </a:rPr>
              <a:t>Dunér</a:t>
            </a:r>
            <a:r>
              <a:rPr lang="it-IT" b="1" dirty="0" smtClean="0">
                <a:solidFill>
                  <a:schemeClr val="accent3">
                    <a:lumMod val="75000"/>
                  </a:schemeClr>
                </a:solidFill>
              </a:rPr>
              <a:t>, </a:t>
            </a:r>
            <a:r>
              <a:rPr lang="it-IT" b="1" dirty="0" err="1" smtClean="0">
                <a:solidFill>
                  <a:schemeClr val="accent3">
                    <a:lumMod val="75000"/>
                  </a:schemeClr>
                </a:solidFill>
              </a:rPr>
              <a:t>Bjalkebring</a:t>
            </a:r>
            <a:r>
              <a:rPr lang="it-IT" b="1" dirty="0" smtClean="0">
                <a:solidFill>
                  <a:schemeClr val="accent3">
                    <a:lumMod val="75000"/>
                  </a:schemeClr>
                </a:solidFill>
              </a:rPr>
              <a:t>, Johansson,2017) ha messo in evidenza i limiti di questa politica sottolineando le criticità (difficoltà di  avere informazioni significative e utili per la scelta, nelle situazioni di maggior criticità problemi a ridefinire i propri bisogni e a farsi ascoltare, alto turnover e quindi instabilità della relazione con gli operatori</a:t>
            </a:r>
            <a:r>
              <a:rPr lang="mr-IN" b="1" dirty="0" smtClean="0">
                <a:solidFill>
                  <a:schemeClr val="accent3">
                    <a:lumMod val="75000"/>
                  </a:schemeClr>
                </a:solidFill>
              </a:rPr>
              <a:t>…</a:t>
            </a:r>
            <a:r>
              <a:rPr lang="it-IT" b="1" dirty="0" smtClean="0">
                <a:solidFill>
                  <a:schemeClr val="accent3">
                    <a:lumMod val="75000"/>
                  </a:schemeClr>
                </a:solidFill>
              </a:rPr>
              <a:t>.)</a:t>
            </a:r>
            <a:endParaRPr lang="it-IT" b="1" dirty="0">
              <a:solidFill>
                <a:schemeClr val="accent3">
                  <a:lumMod val="75000"/>
                </a:schemeClr>
              </a:solidFill>
            </a:endParaRPr>
          </a:p>
        </p:txBody>
      </p:sp>
    </p:spTree>
    <p:extLst>
      <p:ext uri="{BB962C8B-B14F-4D97-AF65-F5344CB8AC3E}">
        <p14:creationId xmlns:p14="http://schemas.microsoft.com/office/powerpoint/2010/main" val="852168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BARRIERE architettoniche</a:t>
            </a:r>
            <a:endParaRPr lang="it-IT" dirty="0"/>
          </a:p>
        </p:txBody>
      </p:sp>
      <p:sp>
        <p:nvSpPr>
          <p:cNvPr id="3" name="Segnaposto contenuto 2"/>
          <p:cNvSpPr>
            <a:spLocks noGrp="1"/>
          </p:cNvSpPr>
          <p:nvPr>
            <p:ph idx="1"/>
          </p:nvPr>
        </p:nvSpPr>
        <p:spPr/>
        <p:txBody>
          <a:bodyPr>
            <a:normAutofit fontScale="92500" lnSpcReduction="10000"/>
          </a:bodyPr>
          <a:lstStyle/>
          <a:p>
            <a:r>
              <a:rPr lang="it-IT" b="1" dirty="0" smtClean="0">
                <a:solidFill>
                  <a:schemeClr val="accent3">
                    <a:lumMod val="75000"/>
                  </a:schemeClr>
                </a:solidFill>
              </a:rPr>
              <a:t>Nonostante una legge del 1970 prevedesse per le nuove costruzioni l’ascensore se queste superavano i tre piani, le case disponibili con i requisiti necessari all’accessibilità per persone anziane o disabili non sono sufficienti.</a:t>
            </a:r>
          </a:p>
          <a:p>
            <a:r>
              <a:rPr lang="it-IT" b="1" dirty="0">
                <a:solidFill>
                  <a:schemeClr val="accent3">
                    <a:lumMod val="75000"/>
                  </a:schemeClr>
                </a:solidFill>
              </a:rPr>
              <a:t>I fondi stanziati negli anni ‘80 per dotare gli stabili di ascensori non sono più disponibili </a:t>
            </a:r>
            <a:r>
              <a:rPr lang="it-IT" b="1" dirty="0" smtClean="0">
                <a:solidFill>
                  <a:schemeClr val="accent3">
                    <a:lumMod val="75000"/>
                  </a:schemeClr>
                </a:solidFill>
              </a:rPr>
              <a:t>e uno </a:t>
            </a:r>
            <a:r>
              <a:rPr lang="it-IT" b="1" dirty="0">
                <a:solidFill>
                  <a:schemeClr val="accent3">
                    <a:lumMod val="75000"/>
                  </a:schemeClr>
                </a:solidFill>
              </a:rPr>
              <a:t>studio dello </a:t>
            </a:r>
            <a:r>
              <a:rPr lang="it-IT" b="1" dirty="0" err="1">
                <a:solidFill>
                  <a:schemeClr val="accent3">
                    <a:lumMod val="75000"/>
                  </a:schemeClr>
                </a:solidFill>
              </a:rPr>
              <a:t>Swedish</a:t>
            </a:r>
            <a:r>
              <a:rPr lang="it-IT" b="1" dirty="0">
                <a:solidFill>
                  <a:schemeClr val="accent3">
                    <a:lumMod val="75000"/>
                  </a:schemeClr>
                </a:solidFill>
              </a:rPr>
              <a:t> Board of </a:t>
            </a:r>
            <a:r>
              <a:rPr lang="it-IT" b="1" dirty="0" err="1">
                <a:solidFill>
                  <a:schemeClr val="accent3">
                    <a:lumMod val="75000"/>
                  </a:schemeClr>
                </a:solidFill>
              </a:rPr>
              <a:t>Housing</a:t>
            </a:r>
            <a:r>
              <a:rPr lang="it-IT" b="1" dirty="0">
                <a:solidFill>
                  <a:schemeClr val="accent3">
                    <a:lumMod val="75000"/>
                  </a:schemeClr>
                </a:solidFill>
              </a:rPr>
              <a:t>, Planning and Building effettuato nel 2002/2003 aveva rilevato che che circa metà delle perone ottantenni, vivevano in case con una insufficiente accessibilità, in quanto l’appartamento occupato si trovava in strutture senza ascensore e oltre il primo piano.</a:t>
            </a:r>
          </a:p>
          <a:p>
            <a:endParaRPr lang="it-IT" b="1" dirty="0">
              <a:solidFill>
                <a:schemeClr val="accent3">
                  <a:lumMod val="75000"/>
                </a:schemeClr>
              </a:solidFill>
            </a:endParaRPr>
          </a:p>
        </p:txBody>
      </p:sp>
    </p:spTree>
    <p:extLst>
      <p:ext uri="{BB962C8B-B14F-4D97-AF65-F5344CB8AC3E}">
        <p14:creationId xmlns:p14="http://schemas.microsoft.com/office/powerpoint/2010/main" val="1255159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VIVERE NELLA PROPRIA CASA:</a:t>
            </a:r>
            <a:br>
              <a:rPr lang="it-IT" b="1" dirty="0" smtClean="0"/>
            </a:br>
            <a:r>
              <a:rPr lang="it-IT" b="1" dirty="0" smtClean="0"/>
              <a:t>un aiuto dalla robotica?</a:t>
            </a:r>
            <a:endParaRPr lang="it-IT" dirty="0"/>
          </a:p>
        </p:txBody>
      </p:sp>
      <p:sp>
        <p:nvSpPr>
          <p:cNvPr id="5" name="Segnaposto contenuto 4"/>
          <p:cNvSpPr>
            <a:spLocks noGrp="1"/>
          </p:cNvSpPr>
          <p:nvPr>
            <p:ph idx="1"/>
          </p:nvPr>
        </p:nvSpPr>
        <p:spPr/>
        <p:txBody>
          <a:bodyPr>
            <a:normAutofit fontScale="92500" lnSpcReduction="20000"/>
          </a:bodyPr>
          <a:lstStyle/>
          <a:p>
            <a:r>
              <a:rPr lang="it-IT" b="1" dirty="0" smtClean="0">
                <a:solidFill>
                  <a:schemeClr val="accent3">
                    <a:lumMod val="75000"/>
                  </a:schemeClr>
                </a:solidFill>
              </a:rPr>
              <a:t>Dalle </a:t>
            </a:r>
            <a:r>
              <a:rPr lang="it-IT" b="1" dirty="0" err="1" smtClean="0">
                <a:solidFill>
                  <a:schemeClr val="accent3">
                    <a:lumMod val="75000"/>
                  </a:schemeClr>
                </a:solidFill>
              </a:rPr>
              <a:t>smart</a:t>
            </a:r>
            <a:r>
              <a:rPr lang="it-IT" b="1" dirty="0" smtClean="0">
                <a:solidFill>
                  <a:schemeClr val="accent3">
                    <a:lumMod val="75000"/>
                  </a:schemeClr>
                </a:solidFill>
              </a:rPr>
              <a:t> and </a:t>
            </a:r>
            <a:r>
              <a:rPr lang="it-IT" b="1" dirty="0" err="1" smtClean="0">
                <a:solidFill>
                  <a:schemeClr val="accent3">
                    <a:lumMod val="75000"/>
                  </a:schemeClr>
                </a:solidFill>
              </a:rPr>
              <a:t>intelligent</a:t>
            </a:r>
            <a:r>
              <a:rPr lang="it-IT" b="1" dirty="0" smtClean="0">
                <a:solidFill>
                  <a:schemeClr val="accent3">
                    <a:lumMod val="75000"/>
                  </a:schemeClr>
                </a:solidFill>
              </a:rPr>
              <a:t> </a:t>
            </a:r>
            <a:r>
              <a:rPr lang="it-IT" b="1" dirty="0" err="1" smtClean="0">
                <a:solidFill>
                  <a:schemeClr val="accent3">
                    <a:lumMod val="75000"/>
                  </a:schemeClr>
                </a:solidFill>
              </a:rPr>
              <a:t>houses</a:t>
            </a:r>
            <a:r>
              <a:rPr lang="it-IT" b="1" dirty="0" smtClean="0">
                <a:solidFill>
                  <a:schemeClr val="accent3">
                    <a:lumMod val="75000"/>
                  </a:schemeClr>
                </a:solidFill>
              </a:rPr>
              <a:t>, dove l’anziano può gestire molte delle attività della vita quotidiana e può comunicare anche con il personale sanitario senza spostarsi, alle più avanzate sperimentazioni di robotica di molte università svedesi  e che  in futuro potranno essere impiegate nella cura degli anziani, interpretando					 il loro 	stato,							 riconoscendo i</a:t>
            </a:r>
          </a:p>
          <a:p>
            <a:pPr lvl="8"/>
            <a:r>
              <a:rPr lang="it-IT" b="1" dirty="0" smtClean="0">
                <a:solidFill>
                  <a:schemeClr val="accent3">
                    <a:lumMod val="75000"/>
                  </a:schemeClr>
                </a:solidFill>
              </a:rPr>
              <a:t>Loro		</a:t>
            </a:r>
            <a:r>
              <a:rPr lang="it-IT" sz="2400" b="1" dirty="0" smtClean="0">
                <a:solidFill>
                  <a:schemeClr val="accent3">
                    <a:lumMod val="75000"/>
                  </a:schemeClr>
                </a:solidFill>
              </a:rPr>
              <a:t>loro   	 bisogni, le eventuali</a:t>
            </a:r>
          </a:p>
          <a:p>
            <a:pPr lvl="8"/>
            <a:r>
              <a:rPr lang="it-IT" sz="2400" b="1" dirty="0" smtClean="0">
                <a:solidFill>
                  <a:schemeClr val="accent3">
                    <a:lumMod val="75000"/>
                  </a:schemeClr>
                </a:solidFill>
              </a:rPr>
              <a:t>C			 cadute, ricordando le 			 medicine e l’orario dei			 pasti</a:t>
            </a:r>
            <a:r>
              <a:rPr lang="mr-IN" sz="2400" b="1" dirty="0" smtClean="0">
                <a:solidFill>
                  <a:schemeClr val="accent3">
                    <a:lumMod val="75000"/>
                  </a:schemeClr>
                </a:solidFill>
              </a:rPr>
              <a:t>…</a:t>
            </a:r>
            <a:r>
              <a:rPr lang="it-IT" sz="2400" b="1" dirty="0" smtClean="0">
                <a:solidFill>
                  <a:schemeClr val="accent3">
                    <a:lumMod val="75000"/>
                  </a:schemeClr>
                </a:solidFill>
              </a:rPr>
              <a:t>		</a:t>
            </a:r>
          </a:p>
          <a:p>
            <a:r>
              <a:rPr lang="it-IT" b="1" dirty="0" smtClean="0">
                <a:solidFill>
                  <a:schemeClr val="accent3">
                    <a:lumMod val="75000"/>
                  </a:schemeClr>
                </a:solidFill>
              </a:rPr>
              <a:t>                        	                       ( </a:t>
            </a:r>
            <a:r>
              <a:rPr lang="it-IT" b="1" dirty="0">
                <a:solidFill>
                  <a:schemeClr val="accent3">
                    <a:lumMod val="75000"/>
                  </a:schemeClr>
                </a:solidFill>
              </a:rPr>
              <a:t>“</a:t>
            </a:r>
            <a:r>
              <a:rPr lang="it-IT" b="1" dirty="0" err="1" smtClean="0">
                <a:solidFill>
                  <a:schemeClr val="accent3">
                    <a:lumMod val="75000"/>
                  </a:schemeClr>
                </a:solidFill>
              </a:rPr>
              <a:t>Socrates”Università</a:t>
            </a:r>
            <a:r>
              <a:rPr lang="it-IT" b="1" dirty="0" smtClean="0">
                <a:solidFill>
                  <a:schemeClr val="accent3">
                    <a:lumMod val="75000"/>
                  </a:schemeClr>
                </a:solidFill>
              </a:rPr>
              <a:t> 					di </a:t>
            </a:r>
            <a:r>
              <a:rPr lang="it-IT" b="1" dirty="0" err="1" smtClean="0">
                <a:solidFill>
                  <a:schemeClr val="accent3">
                    <a:lumMod val="75000"/>
                  </a:schemeClr>
                </a:solidFill>
              </a:rPr>
              <a:t>Umeå</a:t>
            </a:r>
            <a:r>
              <a:rPr lang="it-IT" b="1" dirty="0" smtClean="0">
                <a:solidFill>
                  <a:schemeClr val="accent3">
                    <a:lumMod val="75000"/>
                  </a:schemeClr>
                </a:solidFill>
              </a:rPr>
              <a:t>)</a:t>
            </a:r>
            <a:endParaRPr lang="it-IT" b="1" dirty="0">
              <a:solidFill>
                <a:schemeClr val="accent3">
                  <a:lumMod val="75000"/>
                </a:schemeClr>
              </a:solidFill>
            </a:endParaRPr>
          </a:p>
          <a:p>
            <a:endParaRPr lang="it-IT" dirty="0"/>
          </a:p>
        </p:txBody>
      </p:sp>
      <p:pic>
        <p:nvPicPr>
          <p:cNvPr id="6" name="Segnaposto contenuto 3"/>
          <p:cNvPicPr>
            <a:picLocks noChangeAspect="1"/>
          </p:cNvPicPr>
          <p:nvPr/>
        </p:nvPicPr>
        <p:blipFill>
          <a:blip r:embed="rId2"/>
          <a:stretch>
            <a:fillRect/>
          </a:stretch>
        </p:blipFill>
        <p:spPr>
          <a:xfrm>
            <a:off x="457200" y="3560558"/>
            <a:ext cx="4257675" cy="3140687"/>
          </a:xfrm>
          <a:prstGeom prst="rect">
            <a:avLst/>
          </a:prstGeom>
        </p:spPr>
      </p:pic>
    </p:spTree>
    <p:extLst>
      <p:ext uri="{BB962C8B-B14F-4D97-AF65-F5344CB8AC3E}">
        <p14:creationId xmlns:p14="http://schemas.microsoft.com/office/powerpoint/2010/main" val="546407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CONTRO LA solitudine E L’INSICUREZZA</a:t>
            </a:r>
            <a:r>
              <a:rPr lang="mr-IN" dirty="0" smtClean="0"/>
              <a:t>…</a:t>
            </a:r>
            <a:r>
              <a:rPr lang="it-IT" dirty="0" smtClean="0"/>
              <a:t>.</a:t>
            </a:r>
            <a:endParaRPr lang="it-IT" dirty="0"/>
          </a:p>
        </p:txBody>
      </p:sp>
      <p:sp>
        <p:nvSpPr>
          <p:cNvPr id="3" name="Segnaposto contenuto 2"/>
          <p:cNvSpPr>
            <a:spLocks noGrp="1"/>
          </p:cNvSpPr>
          <p:nvPr>
            <p:ph idx="1"/>
          </p:nvPr>
        </p:nvSpPr>
        <p:spPr/>
        <p:txBody>
          <a:bodyPr>
            <a:normAutofit/>
          </a:bodyPr>
          <a:lstStyle/>
          <a:p>
            <a:pPr marL="114300" indent="0" algn="just">
              <a:buNone/>
            </a:pPr>
            <a:r>
              <a:rPr lang="it-IT" b="1" dirty="0" smtClean="0">
                <a:solidFill>
                  <a:schemeClr val="accent3">
                    <a:lumMod val="75000"/>
                  </a:schemeClr>
                </a:solidFill>
              </a:rPr>
              <a:t>Anche se gli studi affermano che gli svedesi sono riluttanti a spostarsi dalla loro casa e dalla comunità in cui vivono, si nota una tendenza all’aumento della mobilità nelle persone dagli 80 anni in su per motivi diversi:</a:t>
            </a:r>
          </a:p>
          <a:p>
            <a:pPr algn="just"/>
            <a:r>
              <a:rPr lang="it-IT" b="1" dirty="0" smtClean="0">
                <a:solidFill>
                  <a:schemeClr val="accent3">
                    <a:lumMod val="75000"/>
                  </a:schemeClr>
                </a:solidFill>
              </a:rPr>
              <a:t>Diventa più difficile provvedere, specialmente se da soli, al mantenimento della propria abitazione</a:t>
            </a:r>
          </a:p>
          <a:p>
            <a:pPr algn="just"/>
            <a:r>
              <a:rPr lang="it-IT" b="1" dirty="0" smtClean="0">
                <a:solidFill>
                  <a:schemeClr val="accent3">
                    <a:lumMod val="75000"/>
                  </a:schemeClr>
                </a:solidFill>
              </a:rPr>
              <a:t>Spesso questa è troppo grande per una persona sola</a:t>
            </a:r>
          </a:p>
          <a:p>
            <a:pPr algn="just"/>
            <a:r>
              <a:rPr lang="it-IT" b="1" dirty="0" smtClean="0">
                <a:solidFill>
                  <a:schemeClr val="accent3">
                    <a:lumMod val="75000"/>
                  </a:schemeClr>
                </a:solidFill>
              </a:rPr>
              <a:t>Vi è un peggioramento nell’autonomia che non è sufficientemente coperta dai servizi a domicilio</a:t>
            </a:r>
            <a:endParaRPr lang="it-IT" b="1" dirty="0">
              <a:solidFill>
                <a:schemeClr val="accent3">
                  <a:lumMod val="75000"/>
                </a:schemeClr>
              </a:solidFill>
            </a:endParaRPr>
          </a:p>
        </p:txBody>
      </p:sp>
    </p:spTree>
    <p:extLst>
      <p:ext uri="{BB962C8B-B14F-4D97-AF65-F5344CB8AC3E}">
        <p14:creationId xmlns:p14="http://schemas.microsoft.com/office/powerpoint/2010/main" val="10985147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SENIOR HOUSING</a:t>
            </a:r>
            <a:endParaRPr lang="it-IT" dirty="0"/>
          </a:p>
        </p:txBody>
      </p:sp>
      <p:sp>
        <p:nvSpPr>
          <p:cNvPr id="3" name="Segnaposto contenuto 2"/>
          <p:cNvSpPr>
            <a:spLocks noGrp="1"/>
          </p:cNvSpPr>
          <p:nvPr>
            <p:ph idx="1"/>
          </p:nvPr>
        </p:nvSpPr>
        <p:spPr>
          <a:xfrm>
            <a:off x="457200" y="1214438"/>
            <a:ext cx="8229600" cy="4911725"/>
          </a:xfrm>
        </p:spPr>
        <p:txBody>
          <a:bodyPr>
            <a:normAutofit/>
          </a:bodyPr>
          <a:lstStyle/>
          <a:p>
            <a:r>
              <a:rPr lang="it-IT" b="1" dirty="0">
                <a:solidFill>
                  <a:schemeClr val="accent3">
                    <a:lumMod val="75000"/>
                  </a:schemeClr>
                </a:solidFill>
              </a:rPr>
              <a:t>Senior </a:t>
            </a:r>
            <a:r>
              <a:rPr lang="it-IT" b="1" dirty="0" err="1">
                <a:solidFill>
                  <a:schemeClr val="accent3">
                    <a:lumMod val="75000"/>
                  </a:schemeClr>
                </a:solidFill>
              </a:rPr>
              <a:t>housing</a:t>
            </a:r>
            <a:r>
              <a:rPr lang="it-IT" b="1" dirty="0">
                <a:solidFill>
                  <a:schemeClr val="accent3">
                    <a:lumMod val="75000"/>
                  </a:schemeClr>
                </a:solidFill>
              </a:rPr>
              <a:t> </a:t>
            </a:r>
            <a:r>
              <a:rPr lang="it-IT" b="1" dirty="0" smtClean="0">
                <a:solidFill>
                  <a:schemeClr val="accent3">
                    <a:lumMod val="75000"/>
                  </a:schemeClr>
                </a:solidFill>
              </a:rPr>
              <a:t>è un progetto che si è sviluppato in questi ultimi decenni per coprire le necessità di coloro che non hanno bisogno di cure particolari, ma di una struttura abitativa più adeguata alle loro esigenze</a:t>
            </a:r>
          </a:p>
          <a:p>
            <a:r>
              <a:rPr lang="it-IT" b="1" dirty="0" smtClean="0">
                <a:solidFill>
                  <a:schemeClr val="accent3">
                    <a:lumMod val="75000"/>
                  </a:schemeClr>
                </a:solidFill>
              </a:rPr>
              <a:t>Nel 2000 erano presenti 11,000 unità di senior </a:t>
            </a:r>
            <a:r>
              <a:rPr lang="it-IT" b="1" dirty="0" err="1" smtClean="0">
                <a:solidFill>
                  <a:schemeClr val="accent3">
                    <a:lumMod val="75000"/>
                  </a:schemeClr>
                </a:solidFill>
              </a:rPr>
              <a:t>housing</a:t>
            </a:r>
            <a:r>
              <a:rPr lang="it-IT" b="1" dirty="0" smtClean="0">
                <a:solidFill>
                  <a:schemeClr val="accent3">
                    <a:lumMod val="75000"/>
                  </a:schemeClr>
                </a:solidFill>
              </a:rPr>
              <a:t>. Le recenti stime parlano di  circa 50.000 unità che coprono però solo una percentuale molto bassa ( </a:t>
            </a:r>
            <a:r>
              <a:rPr lang="it-IT" b="1" dirty="0">
                <a:solidFill>
                  <a:schemeClr val="accent3">
                    <a:lumMod val="75000"/>
                  </a:schemeClr>
                </a:solidFill>
              </a:rPr>
              <a:t>2-3</a:t>
            </a:r>
            <a:r>
              <a:rPr lang="it-IT" b="1" dirty="0" smtClean="0">
                <a:solidFill>
                  <a:schemeClr val="accent3">
                    <a:lumMod val="75000"/>
                  </a:schemeClr>
                </a:solidFill>
              </a:rPr>
              <a:t>%) dei pensionati.</a:t>
            </a:r>
            <a:endParaRPr lang="it-IT" b="1" dirty="0">
              <a:solidFill>
                <a:schemeClr val="accent3">
                  <a:lumMod val="75000"/>
                </a:schemeClr>
              </a:solidFill>
            </a:endParaRPr>
          </a:p>
        </p:txBody>
      </p:sp>
      <p:pic>
        <p:nvPicPr>
          <p:cNvPr id="4" name="Immagine 3"/>
          <p:cNvPicPr>
            <a:picLocks noChangeAspect="1"/>
          </p:cNvPicPr>
          <p:nvPr/>
        </p:nvPicPr>
        <p:blipFill>
          <a:blip r:embed="rId2"/>
          <a:stretch>
            <a:fillRect/>
          </a:stretch>
        </p:blipFill>
        <p:spPr>
          <a:xfrm>
            <a:off x="5157788" y="4550488"/>
            <a:ext cx="3829050" cy="2178925"/>
          </a:xfrm>
          <a:prstGeom prst="rect">
            <a:avLst/>
          </a:prstGeom>
        </p:spPr>
      </p:pic>
      <p:pic>
        <p:nvPicPr>
          <p:cNvPr id="5" name="Immagine 4"/>
          <p:cNvPicPr>
            <a:picLocks noChangeAspect="1"/>
          </p:cNvPicPr>
          <p:nvPr/>
        </p:nvPicPr>
        <p:blipFill>
          <a:blip r:embed="rId3"/>
          <a:stretch>
            <a:fillRect/>
          </a:stretch>
        </p:blipFill>
        <p:spPr>
          <a:xfrm>
            <a:off x="1035844" y="4807527"/>
            <a:ext cx="3543300" cy="1921886"/>
          </a:xfrm>
          <a:prstGeom prst="rect">
            <a:avLst/>
          </a:prstGeom>
        </p:spPr>
      </p:pic>
    </p:spTree>
    <p:extLst>
      <p:ext uri="{BB962C8B-B14F-4D97-AF65-F5344CB8AC3E}">
        <p14:creationId xmlns:p14="http://schemas.microsoft.com/office/powerpoint/2010/main" val="1087740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SENIOR HOUSING</a:t>
            </a:r>
            <a:endParaRPr lang="it-IT" dirty="0"/>
          </a:p>
        </p:txBody>
      </p:sp>
      <p:sp>
        <p:nvSpPr>
          <p:cNvPr id="3" name="Segnaposto contenuto 2"/>
          <p:cNvSpPr>
            <a:spLocks noGrp="1"/>
          </p:cNvSpPr>
          <p:nvPr>
            <p:ph idx="1"/>
          </p:nvPr>
        </p:nvSpPr>
        <p:spPr/>
        <p:txBody>
          <a:bodyPr>
            <a:normAutofit/>
          </a:bodyPr>
          <a:lstStyle/>
          <a:p>
            <a:r>
              <a:rPr lang="it-IT" b="1" dirty="0" smtClean="0">
                <a:solidFill>
                  <a:schemeClr val="accent3">
                    <a:lumMod val="75000"/>
                  </a:schemeClr>
                </a:solidFill>
              </a:rPr>
              <a:t>Si tratta di abitazioni che possono essere acquistate o affittate e che accolgono persone al di sopra dei 55 anni o dei 70 anni, secondo le tipologie</a:t>
            </a:r>
          </a:p>
          <a:p>
            <a:r>
              <a:rPr lang="it-IT" b="1" dirty="0" smtClean="0">
                <a:solidFill>
                  <a:schemeClr val="accent3">
                    <a:lumMod val="75000"/>
                  </a:schemeClr>
                </a:solidFill>
              </a:rPr>
              <a:t>Si cerca di creare un mix di età in modo che i più giovani possano organizzare attività e coinvolgere le persone più anziane</a:t>
            </a:r>
          </a:p>
          <a:p>
            <a:r>
              <a:rPr lang="it-IT" b="1" dirty="0" smtClean="0">
                <a:solidFill>
                  <a:schemeClr val="accent3">
                    <a:lumMod val="75000"/>
                  </a:schemeClr>
                </a:solidFill>
              </a:rPr>
              <a:t>In questi complessi non sono generalmente presenti famiglie con bambini</a:t>
            </a:r>
            <a:r>
              <a:rPr lang="mr-IN" b="1" dirty="0" smtClean="0">
                <a:solidFill>
                  <a:schemeClr val="accent3">
                    <a:lumMod val="75000"/>
                  </a:schemeClr>
                </a:solidFill>
              </a:rPr>
              <a:t>…</a:t>
            </a:r>
            <a:r>
              <a:rPr lang="it-IT" b="1" dirty="0" smtClean="0">
                <a:solidFill>
                  <a:schemeClr val="accent3">
                    <a:lumMod val="75000"/>
                  </a:schemeClr>
                </a:solidFill>
              </a:rPr>
              <a:t>.</a:t>
            </a:r>
            <a:endParaRPr lang="it-IT" b="1" dirty="0">
              <a:solidFill>
                <a:schemeClr val="accent3">
                  <a:lumMod val="75000"/>
                </a:schemeClr>
              </a:solidFill>
            </a:endParaRPr>
          </a:p>
        </p:txBody>
      </p:sp>
      <p:pic>
        <p:nvPicPr>
          <p:cNvPr id="4" name="Immagine 3"/>
          <p:cNvPicPr>
            <a:picLocks noChangeAspect="1"/>
          </p:cNvPicPr>
          <p:nvPr/>
        </p:nvPicPr>
        <p:blipFill>
          <a:blip r:embed="rId2"/>
          <a:stretch>
            <a:fillRect/>
          </a:stretch>
        </p:blipFill>
        <p:spPr>
          <a:xfrm>
            <a:off x="142875" y="4929188"/>
            <a:ext cx="3600450" cy="1814512"/>
          </a:xfrm>
          <a:prstGeom prst="rect">
            <a:avLst/>
          </a:prstGeom>
        </p:spPr>
      </p:pic>
      <p:pic>
        <p:nvPicPr>
          <p:cNvPr id="5" name="Immagine 4"/>
          <p:cNvPicPr>
            <a:picLocks noChangeAspect="1"/>
          </p:cNvPicPr>
          <p:nvPr/>
        </p:nvPicPr>
        <p:blipFill>
          <a:blip r:embed="rId3"/>
          <a:stretch>
            <a:fillRect/>
          </a:stretch>
        </p:blipFill>
        <p:spPr>
          <a:xfrm>
            <a:off x="4699577" y="4584700"/>
            <a:ext cx="3568700" cy="2159000"/>
          </a:xfrm>
          <a:prstGeom prst="rect">
            <a:avLst/>
          </a:prstGeom>
        </p:spPr>
      </p:pic>
    </p:spTree>
    <p:extLst>
      <p:ext uri="{BB962C8B-B14F-4D97-AF65-F5344CB8AC3E}">
        <p14:creationId xmlns:p14="http://schemas.microsoft.com/office/powerpoint/2010/main" val="22081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6128" y="408372"/>
            <a:ext cx="8260672" cy="323465"/>
          </a:xfrm>
        </p:spPr>
        <p:txBody>
          <a:bodyPr>
            <a:normAutofit fontScale="90000"/>
          </a:bodyPr>
          <a:lstStyle/>
          <a:p>
            <a:r>
              <a:rPr lang="it-IT" dirty="0" smtClean="0"/>
              <a:t/>
            </a:r>
            <a:br>
              <a:rPr lang="it-IT" dirty="0" smtClean="0"/>
            </a:br>
            <a:r>
              <a:rPr lang="it-IT" dirty="0" smtClean="0"/>
              <a:t>SENIOR HOUSING- AD INIZIATIVA </a:t>
            </a:r>
            <a:r>
              <a:rPr lang="it-IT" dirty="0" err="1" smtClean="0"/>
              <a:t>PubblicA</a:t>
            </a:r>
            <a:endParaRPr lang="it-IT" dirty="0"/>
          </a:p>
        </p:txBody>
      </p:sp>
      <p:sp>
        <p:nvSpPr>
          <p:cNvPr id="3" name="Segnaposto contenuto 2"/>
          <p:cNvSpPr>
            <a:spLocks noGrp="1"/>
          </p:cNvSpPr>
          <p:nvPr>
            <p:ph idx="1"/>
          </p:nvPr>
        </p:nvSpPr>
        <p:spPr/>
        <p:txBody>
          <a:bodyPr>
            <a:normAutofit lnSpcReduction="10000"/>
          </a:bodyPr>
          <a:lstStyle/>
          <a:p>
            <a:r>
              <a:rPr lang="it-IT" b="1" dirty="0" smtClean="0">
                <a:solidFill>
                  <a:schemeClr val="accent3">
                    <a:lumMod val="75000"/>
                  </a:schemeClr>
                </a:solidFill>
              </a:rPr>
              <a:t>Le “senior </a:t>
            </a:r>
            <a:r>
              <a:rPr lang="it-IT" b="1" dirty="0" err="1" smtClean="0">
                <a:solidFill>
                  <a:schemeClr val="accent3">
                    <a:lumMod val="75000"/>
                  </a:schemeClr>
                </a:solidFill>
              </a:rPr>
              <a:t>housing</a:t>
            </a:r>
            <a:r>
              <a:rPr lang="it-IT" b="1" dirty="0" smtClean="0">
                <a:solidFill>
                  <a:schemeClr val="accent3">
                    <a:lumMod val="75000"/>
                  </a:schemeClr>
                </a:solidFill>
              </a:rPr>
              <a:t>” ad iniziativa pubblica ( ad esempio </a:t>
            </a:r>
            <a:r>
              <a:rPr lang="it-IT" b="1" dirty="0" smtClean="0">
                <a:solidFill>
                  <a:schemeClr val="accent3">
                    <a:lumMod val="75000"/>
                  </a:schemeClr>
                </a:solidFill>
                <a:hlinkClick r:id="rId2"/>
              </a:rPr>
              <a:t>www.poseidon.goteborg.se</a:t>
            </a:r>
            <a:r>
              <a:rPr lang="it-IT" b="1" dirty="0" smtClean="0">
                <a:solidFill>
                  <a:schemeClr val="accent3">
                    <a:lumMod val="75000"/>
                  </a:schemeClr>
                </a:solidFill>
              </a:rPr>
              <a:t>) prevedono unità abitative  di dimensioni non troppo grandi, attrezzate anche per venire incontro ai problemi di mobilità dell’anziano. Hanno aree comuni, ma non includono attività organizzate dal gestore e non è 				contemplata la presenza di 				un infermiere. 										</a:t>
            </a:r>
            <a:r>
              <a:rPr lang="it-IT" b="1" dirty="0">
                <a:solidFill>
                  <a:schemeClr val="accent3">
                    <a:lumMod val="75000"/>
                  </a:schemeClr>
                </a:solidFill>
              </a:rPr>
              <a:t>	</a:t>
            </a:r>
            <a:r>
              <a:rPr lang="it-IT" b="1" dirty="0" smtClean="0">
                <a:solidFill>
                  <a:schemeClr val="accent3">
                    <a:lumMod val="75000"/>
                  </a:schemeClr>
                </a:solidFill>
              </a:rPr>
              <a:t>			Viene	facilitata la vendita e/o 				l’affitto dell’abitazione </a:t>
            </a:r>
            <a:r>
              <a:rPr lang="it-IT" b="1" dirty="0" err="1" smtClean="0">
                <a:solidFill>
                  <a:schemeClr val="accent3">
                    <a:lumMod val="75000"/>
                  </a:schemeClr>
                </a:solidFill>
              </a:rPr>
              <a:t>prprecedente</a:t>
            </a:r>
            <a:r>
              <a:rPr lang="it-IT" b="1" dirty="0" smtClean="0">
                <a:solidFill>
                  <a:schemeClr val="accent3">
                    <a:lumMod val="75000"/>
                  </a:schemeClr>
                </a:solidFill>
              </a:rPr>
              <a:t>		precedente e il trasloco</a:t>
            </a:r>
            <a:endParaRPr lang="it-IT" dirty="0"/>
          </a:p>
          <a:p>
            <a:endParaRPr lang="it-IT" dirty="0" smtClean="0"/>
          </a:p>
          <a:p>
            <a:endParaRPr lang="it-IT" dirty="0"/>
          </a:p>
        </p:txBody>
      </p:sp>
      <p:pic>
        <p:nvPicPr>
          <p:cNvPr id="4" name="Immagine 3"/>
          <p:cNvPicPr>
            <a:picLocks noChangeAspect="1"/>
          </p:cNvPicPr>
          <p:nvPr/>
        </p:nvPicPr>
        <p:blipFill>
          <a:blip r:embed="rId3"/>
          <a:stretch>
            <a:fillRect/>
          </a:stretch>
        </p:blipFill>
        <p:spPr>
          <a:xfrm>
            <a:off x="157162" y="3939381"/>
            <a:ext cx="3900488" cy="2728913"/>
          </a:xfrm>
          <a:prstGeom prst="rect">
            <a:avLst/>
          </a:prstGeom>
        </p:spPr>
      </p:pic>
    </p:spTree>
    <p:extLst>
      <p:ext uri="{BB962C8B-B14F-4D97-AF65-F5344CB8AC3E}">
        <p14:creationId xmlns:p14="http://schemas.microsoft.com/office/powerpoint/2010/main" val="1057809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6128" y="408372"/>
            <a:ext cx="8260672" cy="323465"/>
          </a:xfrm>
        </p:spPr>
        <p:txBody>
          <a:bodyPr>
            <a:normAutofit fontScale="90000"/>
          </a:bodyPr>
          <a:lstStyle/>
          <a:p>
            <a:r>
              <a:rPr lang="it-IT" dirty="0" smtClean="0"/>
              <a:t/>
            </a:r>
            <a:br>
              <a:rPr lang="it-IT" dirty="0" smtClean="0"/>
            </a:br>
            <a:r>
              <a:rPr lang="it-IT" dirty="0" smtClean="0"/>
              <a:t>SENIOR HOUSING </a:t>
            </a:r>
            <a:r>
              <a:rPr lang="mr-IN" dirty="0" smtClean="0"/>
              <a:t>–</a:t>
            </a:r>
            <a:r>
              <a:rPr lang="it-IT" dirty="0" smtClean="0"/>
              <a:t> ad iniziativa privata</a:t>
            </a:r>
            <a:endParaRPr lang="it-IT" dirty="0"/>
          </a:p>
        </p:txBody>
      </p:sp>
      <p:sp>
        <p:nvSpPr>
          <p:cNvPr id="3" name="Segnaposto contenuto 2"/>
          <p:cNvSpPr>
            <a:spLocks noGrp="1"/>
          </p:cNvSpPr>
          <p:nvPr>
            <p:ph idx="1"/>
          </p:nvPr>
        </p:nvSpPr>
        <p:spPr>
          <a:xfrm>
            <a:off x="457200" y="1343026"/>
            <a:ext cx="8229600" cy="4783138"/>
          </a:xfrm>
        </p:spPr>
        <p:txBody>
          <a:bodyPr>
            <a:normAutofit/>
          </a:bodyPr>
          <a:lstStyle/>
          <a:p>
            <a:pPr marL="114300" indent="0">
              <a:buNone/>
            </a:pPr>
            <a:r>
              <a:rPr lang="it-IT" b="1" dirty="0" smtClean="0">
                <a:solidFill>
                  <a:schemeClr val="accent3">
                    <a:lumMod val="75000"/>
                  </a:schemeClr>
                </a:solidFill>
              </a:rPr>
              <a:t>I servizi offerti in questo caso variano molto a seconda dell’associazione che gestisce il complesso e sono inclusi nel costo:</a:t>
            </a:r>
          </a:p>
          <a:p>
            <a:pPr>
              <a:buFontTx/>
              <a:buChar char="-"/>
            </a:pPr>
            <a:r>
              <a:rPr lang="it-IT" b="1" dirty="0" smtClean="0">
                <a:solidFill>
                  <a:schemeClr val="accent3">
                    <a:lumMod val="75000"/>
                  </a:schemeClr>
                </a:solidFill>
              </a:rPr>
              <a:t>I residenti possono avere accesso a diverse aree comuni, sala di ricevimento, palestra, sauna, sala giochi, libreria, piscina, giardini esterni</a:t>
            </a:r>
          </a:p>
          <a:p>
            <a:pPr>
              <a:buFontTx/>
              <a:buChar char="-"/>
            </a:pPr>
            <a:r>
              <a:rPr lang="it-IT" b="1" dirty="0" smtClean="0">
                <a:solidFill>
                  <a:schemeClr val="accent3">
                    <a:lumMod val="75000"/>
                  </a:schemeClr>
                </a:solidFill>
              </a:rPr>
              <a:t>Pulizia dell’appartamento, pulizia dei vetri, servizio di infermeria, pasti</a:t>
            </a:r>
            <a:r>
              <a:rPr lang="mr-IN" b="1" dirty="0" smtClean="0">
                <a:solidFill>
                  <a:schemeClr val="accent3">
                    <a:lumMod val="75000"/>
                  </a:schemeClr>
                </a:solidFill>
              </a:rPr>
              <a:t>…</a:t>
            </a:r>
            <a:endParaRPr lang="it-IT" b="1" dirty="0" smtClean="0">
              <a:solidFill>
                <a:schemeClr val="accent3">
                  <a:lumMod val="75000"/>
                </a:schemeClr>
              </a:solidFill>
            </a:endParaRPr>
          </a:p>
          <a:p>
            <a:pPr>
              <a:buFontTx/>
              <a:buChar char="-"/>
            </a:pPr>
            <a:r>
              <a:rPr lang="it-IT" b="1" dirty="0" smtClean="0">
                <a:solidFill>
                  <a:schemeClr val="accent3">
                    <a:lumMod val="75000"/>
                  </a:schemeClr>
                </a:solidFill>
                <a:hlinkClick r:id="rId2"/>
              </a:rPr>
              <a:t>http</a:t>
            </a:r>
            <a:r>
              <a:rPr lang="it-IT" b="1" dirty="0">
                <a:solidFill>
                  <a:schemeClr val="accent3">
                    <a:lumMod val="75000"/>
                  </a:schemeClr>
                </a:solidFill>
                <a:hlinkClick r:id="rId2"/>
              </a:rPr>
              <a:t>://www.blomsterfonden.se/seniorboende</a:t>
            </a:r>
            <a:r>
              <a:rPr lang="it-IT" b="1" dirty="0" smtClean="0">
                <a:solidFill>
                  <a:schemeClr val="accent3">
                    <a:lumMod val="75000"/>
                  </a:schemeClr>
                </a:solidFill>
                <a:hlinkClick r:id="rId2"/>
              </a:rPr>
              <a:t>/</a:t>
            </a:r>
            <a:endParaRPr lang="it-IT" b="1" dirty="0" smtClean="0">
              <a:solidFill>
                <a:schemeClr val="accent3">
                  <a:lumMod val="75000"/>
                </a:schemeClr>
              </a:solidFill>
            </a:endParaRPr>
          </a:p>
          <a:p>
            <a:pPr>
              <a:buFontTx/>
              <a:buChar char="-"/>
            </a:pPr>
            <a:r>
              <a:rPr lang="it-IT" b="1" dirty="0" err="1" smtClean="0">
                <a:solidFill>
                  <a:schemeClr val="accent3">
                    <a:lumMod val="75000"/>
                  </a:schemeClr>
                </a:solidFill>
              </a:rPr>
              <a:t>www.ekebyhus.se</a:t>
            </a:r>
            <a:endParaRPr lang="it-IT" b="1" dirty="0" smtClean="0">
              <a:solidFill>
                <a:schemeClr val="accent3">
                  <a:lumMod val="75000"/>
                </a:schemeClr>
              </a:solidFill>
            </a:endParaRPr>
          </a:p>
          <a:p>
            <a:endParaRPr lang="it-IT" b="1" dirty="0">
              <a:solidFill>
                <a:schemeClr val="accent3">
                  <a:lumMod val="75000"/>
                </a:schemeClr>
              </a:solidFill>
            </a:endParaRPr>
          </a:p>
          <a:p>
            <a:endParaRPr lang="it-IT" dirty="0" smtClean="0"/>
          </a:p>
          <a:p>
            <a:endParaRPr lang="it-IT" dirty="0"/>
          </a:p>
        </p:txBody>
      </p:sp>
      <p:pic>
        <p:nvPicPr>
          <p:cNvPr id="8" name="Immagine 7"/>
          <p:cNvPicPr>
            <a:picLocks noChangeAspect="1"/>
          </p:cNvPicPr>
          <p:nvPr/>
        </p:nvPicPr>
        <p:blipFill>
          <a:blip r:embed="rId3"/>
          <a:stretch>
            <a:fillRect/>
          </a:stretch>
        </p:blipFill>
        <p:spPr>
          <a:xfrm>
            <a:off x="5697537" y="4972050"/>
            <a:ext cx="3343275" cy="1765303"/>
          </a:xfrm>
          <a:prstGeom prst="rect">
            <a:avLst/>
          </a:prstGeom>
        </p:spPr>
      </p:pic>
      <p:pic>
        <p:nvPicPr>
          <p:cNvPr id="9" name="Immagine 8"/>
          <p:cNvPicPr>
            <a:picLocks noChangeAspect="1"/>
          </p:cNvPicPr>
          <p:nvPr/>
        </p:nvPicPr>
        <p:blipFill>
          <a:blip r:embed="rId4"/>
          <a:stretch>
            <a:fillRect/>
          </a:stretch>
        </p:blipFill>
        <p:spPr>
          <a:xfrm>
            <a:off x="582612" y="5505454"/>
            <a:ext cx="2489200" cy="1143000"/>
          </a:xfrm>
          <a:prstGeom prst="rect">
            <a:avLst/>
          </a:prstGeom>
        </p:spPr>
      </p:pic>
      <p:pic>
        <p:nvPicPr>
          <p:cNvPr id="12" name="Immagine 11"/>
          <p:cNvPicPr>
            <a:picLocks noChangeAspect="1"/>
          </p:cNvPicPr>
          <p:nvPr/>
        </p:nvPicPr>
        <p:blipFill>
          <a:blip r:embed="rId5"/>
          <a:stretch>
            <a:fillRect/>
          </a:stretch>
        </p:blipFill>
        <p:spPr>
          <a:xfrm>
            <a:off x="3071812" y="5372099"/>
            <a:ext cx="2625725" cy="1365254"/>
          </a:xfrm>
          <a:prstGeom prst="rect">
            <a:avLst/>
          </a:prstGeom>
        </p:spPr>
      </p:pic>
    </p:spTree>
    <p:extLst>
      <p:ext uri="{BB962C8B-B14F-4D97-AF65-F5344CB8AC3E}">
        <p14:creationId xmlns:p14="http://schemas.microsoft.com/office/powerpoint/2010/main" val="1167263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6128" y="408372"/>
            <a:ext cx="8260672" cy="323465"/>
          </a:xfrm>
        </p:spPr>
        <p:txBody>
          <a:bodyPr>
            <a:normAutofit fontScale="90000"/>
          </a:bodyPr>
          <a:lstStyle/>
          <a:p>
            <a:r>
              <a:rPr lang="it-IT" dirty="0" smtClean="0"/>
              <a:t/>
            </a:r>
            <a:br>
              <a:rPr lang="it-IT" dirty="0" smtClean="0"/>
            </a:br>
            <a:r>
              <a:rPr lang="it-IT" dirty="0" smtClean="0"/>
              <a:t>SECURE LIVING</a:t>
            </a:r>
            <a:endParaRPr lang="it-IT" dirty="0"/>
          </a:p>
        </p:txBody>
      </p:sp>
      <p:sp>
        <p:nvSpPr>
          <p:cNvPr id="3" name="Segnaposto contenuto 2"/>
          <p:cNvSpPr>
            <a:spLocks noGrp="1"/>
          </p:cNvSpPr>
          <p:nvPr>
            <p:ph idx="1"/>
          </p:nvPr>
        </p:nvSpPr>
        <p:spPr>
          <a:xfrm>
            <a:off x="457200" y="1343026"/>
            <a:ext cx="8229600" cy="4783138"/>
          </a:xfrm>
        </p:spPr>
        <p:txBody>
          <a:bodyPr>
            <a:normAutofit fontScale="92500"/>
          </a:bodyPr>
          <a:lstStyle/>
          <a:p>
            <a:r>
              <a:rPr lang="it-IT" sz="3200" b="1" dirty="0" smtClean="0">
                <a:solidFill>
                  <a:schemeClr val="accent3">
                    <a:lumMod val="75000"/>
                  </a:schemeClr>
                </a:solidFill>
              </a:rPr>
              <a:t>E’ una forma che è stata introdotta nel 2008 e nel 2012 erano presenti </a:t>
            </a:r>
            <a:r>
              <a:rPr lang="it-IT" sz="3200" b="1" dirty="0">
                <a:solidFill>
                  <a:schemeClr val="accent3">
                    <a:lumMod val="75000"/>
                  </a:schemeClr>
                </a:solidFill>
              </a:rPr>
              <a:t>4,000 </a:t>
            </a:r>
            <a:r>
              <a:rPr lang="it-IT" sz="3200" b="1" dirty="0" smtClean="0">
                <a:solidFill>
                  <a:schemeClr val="accent3">
                    <a:lumMod val="75000"/>
                  </a:schemeClr>
                </a:solidFill>
              </a:rPr>
              <a:t>unità, con la previsione di altre 4.000 unità da costruire sia in nuovi edifici sia attraverso la riconversione di edifici già esistenti.</a:t>
            </a:r>
          </a:p>
          <a:p>
            <a:r>
              <a:rPr lang="it-IT" sz="3200" b="1" dirty="0">
                <a:solidFill>
                  <a:schemeClr val="accent3">
                    <a:lumMod val="75000"/>
                  </a:schemeClr>
                </a:solidFill>
              </a:rPr>
              <a:t>Sono strutture simili alle precedenti, con appartamenti da acquistare o in affitto, ma vi sono ammessi solo anziani che abbiano superato i 70 anni.</a:t>
            </a:r>
          </a:p>
          <a:p>
            <a:endParaRPr lang="it-IT" sz="3200" b="1" dirty="0">
              <a:solidFill>
                <a:schemeClr val="accent3">
                  <a:lumMod val="75000"/>
                </a:schemeClr>
              </a:solidFill>
            </a:endParaRPr>
          </a:p>
        </p:txBody>
      </p:sp>
    </p:spTree>
    <p:extLst>
      <p:ext uri="{BB962C8B-B14F-4D97-AF65-F5344CB8AC3E}">
        <p14:creationId xmlns:p14="http://schemas.microsoft.com/office/powerpoint/2010/main" val="1874058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smtClean="0">
                <a:latin typeface="+mn-lt"/>
              </a:rPr>
              <a:t>OBIETTIVI DEL SISTEMA DI WELFARE</a:t>
            </a:r>
            <a:endParaRPr lang="it-IT" b="1" dirty="0">
              <a:latin typeface="+mn-lt"/>
            </a:endParaRPr>
          </a:p>
        </p:txBody>
      </p:sp>
      <p:sp>
        <p:nvSpPr>
          <p:cNvPr id="3" name="Segnaposto contenuto 2"/>
          <p:cNvSpPr>
            <a:spLocks noGrp="1"/>
          </p:cNvSpPr>
          <p:nvPr>
            <p:ph idx="1"/>
          </p:nvPr>
        </p:nvSpPr>
        <p:spPr/>
        <p:txBody>
          <a:bodyPr>
            <a:noAutofit/>
          </a:bodyPr>
          <a:lstStyle/>
          <a:p>
            <a:pPr marL="114300" indent="0">
              <a:buNone/>
            </a:pPr>
            <a:r>
              <a:rPr lang="it-IT" sz="3200" b="1" dirty="0" smtClean="0">
                <a:solidFill>
                  <a:schemeClr val="accent3">
                    <a:lumMod val="75000"/>
                  </a:schemeClr>
                </a:solidFill>
              </a:rPr>
              <a:t>Obiettivo prioritario è sviluppare programmi di prevenzione che consentano alle persone anziane di vivere in maniera indipendente, riducendo quindi il bisogno di assistenza sociale e sanitaria e la fruizione di servizi specialistici</a:t>
            </a:r>
          </a:p>
          <a:p>
            <a:endParaRPr lang="it-IT" sz="3200" b="1" dirty="0">
              <a:solidFill>
                <a:schemeClr val="accent3">
                  <a:lumMod val="75000"/>
                </a:schemeClr>
              </a:solidFill>
            </a:endParaRPr>
          </a:p>
        </p:txBody>
      </p:sp>
    </p:spTree>
    <p:extLst>
      <p:ext uri="{BB962C8B-B14F-4D97-AF65-F5344CB8AC3E}">
        <p14:creationId xmlns:p14="http://schemas.microsoft.com/office/powerpoint/2010/main" val="5466986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6128" y="408372"/>
            <a:ext cx="8260672" cy="323465"/>
          </a:xfrm>
        </p:spPr>
        <p:txBody>
          <a:bodyPr>
            <a:normAutofit fontScale="90000"/>
          </a:bodyPr>
          <a:lstStyle/>
          <a:p>
            <a:r>
              <a:rPr lang="it-IT" dirty="0" smtClean="0"/>
              <a:t/>
            </a:r>
            <a:br>
              <a:rPr lang="it-IT" dirty="0" smtClean="0"/>
            </a:br>
            <a:r>
              <a:rPr lang="it-IT" dirty="0" smtClean="0"/>
              <a:t>SECURE LIVING</a:t>
            </a:r>
            <a:endParaRPr lang="it-IT" dirty="0"/>
          </a:p>
        </p:txBody>
      </p:sp>
      <p:sp>
        <p:nvSpPr>
          <p:cNvPr id="3" name="Segnaposto contenuto 2"/>
          <p:cNvSpPr>
            <a:spLocks noGrp="1"/>
          </p:cNvSpPr>
          <p:nvPr>
            <p:ph idx="1"/>
          </p:nvPr>
        </p:nvSpPr>
        <p:spPr>
          <a:xfrm>
            <a:off x="457200" y="1343026"/>
            <a:ext cx="8229600" cy="4783138"/>
          </a:xfrm>
        </p:spPr>
        <p:txBody>
          <a:bodyPr>
            <a:normAutofit/>
          </a:bodyPr>
          <a:lstStyle/>
          <a:p>
            <a:r>
              <a:rPr lang="it-IT" b="1" dirty="0" smtClean="0">
                <a:solidFill>
                  <a:schemeClr val="accent3">
                    <a:lumMod val="75000"/>
                  </a:schemeClr>
                </a:solidFill>
              </a:rPr>
              <a:t>Gli appartamenti sono provvisti di allarme per l’emergenza, hanno aree comuni, possono prevedere la fornitura di pasti</a:t>
            </a:r>
          </a:p>
          <a:p>
            <a:r>
              <a:rPr lang="it-IT" b="1" dirty="0" smtClean="0">
                <a:solidFill>
                  <a:schemeClr val="accent3">
                    <a:lumMod val="75000"/>
                  </a:schemeClr>
                </a:solidFill>
              </a:rPr>
              <a:t>Sono pensati in modo che anche con il peggiorare delle condizioni di autonomia nel movimento le persone possano continuare a rimanere nell’appartamento.</a:t>
            </a:r>
          </a:p>
          <a:p>
            <a:r>
              <a:rPr lang="it-IT" b="1" dirty="0" smtClean="0">
                <a:solidFill>
                  <a:schemeClr val="accent3">
                    <a:lumMod val="75000"/>
                  </a:schemeClr>
                </a:solidFill>
              </a:rPr>
              <a:t>E’ presente uno staff che organizza le attività per i residenti</a:t>
            </a:r>
          </a:p>
          <a:p>
            <a:endParaRPr lang="it-IT" dirty="0" smtClean="0"/>
          </a:p>
          <a:p>
            <a:endParaRPr lang="it-IT" dirty="0"/>
          </a:p>
        </p:txBody>
      </p:sp>
      <p:pic>
        <p:nvPicPr>
          <p:cNvPr id="4" name="Immagine 3"/>
          <p:cNvPicPr>
            <a:picLocks noChangeAspect="1"/>
          </p:cNvPicPr>
          <p:nvPr/>
        </p:nvPicPr>
        <p:blipFill>
          <a:blip r:embed="rId2"/>
          <a:stretch>
            <a:fillRect/>
          </a:stretch>
        </p:blipFill>
        <p:spPr>
          <a:xfrm>
            <a:off x="426128" y="4814207"/>
            <a:ext cx="3492500" cy="1743347"/>
          </a:xfrm>
          <a:prstGeom prst="rect">
            <a:avLst/>
          </a:prstGeom>
        </p:spPr>
      </p:pic>
      <p:pic>
        <p:nvPicPr>
          <p:cNvPr id="5" name="Immagine 4"/>
          <p:cNvPicPr>
            <a:picLocks noChangeAspect="1"/>
          </p:cNvPicPr>
          <p:nvPr/>
        </p:nvPicPr>
        <p:blipFill>
          <a:blip r:embed="rId3"/>
          <a:stretch>
            <a:fillRect/>
          </a:stretch>
        </p:blipFill>
        <p:spPr>
          <a:xfrm>
            <a:off x="4660967" y="4521200"/>
            <a:ext cx="3492500" cy="2036354"/>
          </a:xfrm>
          <a:prstGeom prst="rect">
            <a:avLst/>
          </a:prstGeom>
        </p:spPr>
      </p:pic>
    </p:spTree>
    <p:extLst>
      <p:ext uri="{BB962C8B-B14F-4D97-AF65-F5344CB8AC3E}">
        <p14:creationId xmlns:p14="http://schemas.microsoft.com/office/powerpoint/2010/main" val="174392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6128" y="408372"/>
            <a:ext cx="8260672" cy="323465"/>
          </a:xfrm>
        </p:spPr>
        <p:txBody>
          <a:bodyPr>
            <a:normAutofit fontScale="90000"/>
          </a:bodyPr>
          <a:lstStyle/>
          <a:p>
            <a:r>
              <a:rPr lang="it-IT" dirty="0" smtClean="0"/>
              <a:t/>
            </a:r>
            <a:br>
              <a:rPr lang="it-IT" dirty="0" smtClean="0"/>
            </a:br>
            <a:r>
              <a:rPr lang="it-IT" dirty="0" smtClean="0"/>
              <a:t>NURSING HOME</a:t>
            </a:r>
            <a:endParaRPr lang="it-IT" dirty="0"/>
          </a:p>
        </p:txBody>
      </p:sp>
      <p:sp>
        <p:nvSpPr>
          <p:cNvPr id="3" name="Segnaposto contenuto 2"/>
          <p:cNvSpPr>
            <a:spLocks noGrp="1"/>
          </p:cNvSpPr>
          <p:nvPr>
            <p:ph idx="1"/>
          </p:nvPr>
        </p:nvSpPr>
        <p:spPr>
          <a:xfrm>
            <a:off x="457200" y="1045029"/>
            <a:ext cx="8229600" cy="5081135"/>
          </a:xfrm>
        </p:spPr>
        <p:txBody>
          <a:bodyPr>
            <a:normAutofit/>
          </a:bodyPr>
          <a:lstStyle/>
          <a:p>
            <a:r>
              <a:rPr lang="it-IT" b="1" dirty="0" smtClean="0">
                <a:solidFill>
                  <a:schemeClr val="accent3">
                    <a:lumMod val="75000"/>
                  </a:schemeClr>
                </a:solidFill>
              </a:rPr>
              <a:t>E’ un tipo di soluzione per le persone che hanno bisogno di una maggiore assistenza.</a:t>
            </a:r>
          </a:p>
          <a:p>
            <a:r>
              <a:rPr lang="it-IT" b="1" dirty="0" smtClean="0">
                <a:solidFill>
                  <a:schemeClr val="accent3">
                    <a:lumMod val="75000"/>
                  </a:schemeClr>
                </a:solidFill>
              </a:rPr>
              <a:t>Possono essere mini appartamenti con camera da letto e piccola cucina, o possono prevedere un’area comune per i pranzo e il soggiorno.</a:t>
            </a:r>
          </a:p>
        </p:txBody>
      </p:sp>
      <p:pic>
        <p:nvPicPr>
          <p:cNvPr id="6" name="Immagine 5"/>
          <p:cNvPicPr>
            <a:picLocks noChangeAspect="1"/>
          </p:cNvPicPr>
          <p:nvPr/>
        </p:nvPicPr>
        <p:blipFill>
          <a:blip r:embed="rId2"/>
          <a:stretch>
            <a:fillRect/>
          </a:stretch>
        </p:blipFill>
        <p:spPr>
          <a:xfrm>
            <a:off x="5006340" y="4152174"/>
            <a:ext cx="3771900" cy="2159000"/>
          </a:xfrm>
          <a:prstGeom prst="rect">
            <a:avLst/>
          </a:prstGeom>
        </p:spPr>
      </p:pic>
      <p:pic>
        <p:nvPicPr>
          <p:cNvPr id="7" name="Immagine 6"/>
          <p:cNvPicPr>
            <a:picLocks noChangeAspect="1"/>
          </p:cNvPicPr>
          <p:nvPr/>
        </p:nvPicPr>
        <p:blipFill>
          <a:blip r:embed="rId3"/>
          <a:stretch>
            <a:fillRect/>
          </a:stretch>
        </p:blipFill>
        <p:spPr>
          <a:xfrm>
            <a:off x="985520" y="3423194"/>
            <a:ext cx="3492500" cy="2336800"/>
          </a:xfrm>
          <a:prstGeom prst="rect">
            <a:avLst/>
          </a:prstGeom>
        </p:spPr>
      </p:pic>
    </p:spTree>
    <p:extLst>
      <p:ext uri="{BB962C8B-B14F-4D97-AF65-F5344CB8AC3E}">
        <p14:creationId xmlns:p14="http://schemas.microsoft.com/office/powerpoint/2010/main" val="2074027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6128" y="408372"/>
            <a:ext cx="8260672" cy="323465"/>
          </a:xfrm>
        </p:spPr>
        <p:txBody>
          <a:bodyPr>
            <a:normAutofit fontScale="90000"/>
          </a:bodyPr>
          <a:lstStyle/>
          <a:p>
            <a:r>
              <a:rPr lang="it-IT" dirty="0" smtClean="0"/>
              <a:t/>
            </a:r>
            <a:br>
              <a:rPr lang="it-IT" dirty="0" smtClean="0"/>
            </a:br>
            <a:r>
              <a:rPr lang="it-IT" dirty="0" smtClean="0"/>
              <a:t>NURSING HOME</a:t>
            </a:r>
            <a:endParaRPr lang="it-IT" dirty="0"/>
          </a:p>
        </p:txBody>
      </p:sp>
      <p:sp>
        <p:nvSpPr>
          <p:cNvPr id="3" name="Segnaposto contenuto 2"/>
          <p:cNvSpPr>
            <a:spLocks noGrp="1"/>
          </p:cNvSpPr>
          <p:nvPr>
            <p:ph idx="1"/>
          </p:nvPr>
        </p:nvSpPr>
        <p:spPr>
          <a:xfrm>
            <a:off x="457200" y="1045029"/>
            <a:ext cx="8229600" cy="5081135"/>
          </a:xfrm>
        </p:spPr>
        <p:txBody>
          <a:bodyPr>
            <a:normAutofit/>
          </a:bodyPr>
          <a:lstStyle/>
          <a:p>
            <a:r>
              <a:rPr lang="it-IT" b="1" dirty="0" smtClean="0">
                <a:solidFill>
                  <a:schemeClr val="accent3">
                    <a:lumMod val="75000"/>
                  </a:schemeClr>
                </a:solidFill>
              </a:rPr>
              <a:t>Infermieri e assistenti sono presenti sempre e il medico passa una o due volte alla settimana o quando necessario</a:t>
            </a:r>
          </a:p>
          <a:p>
            <a:r>
              <a:rPr lang="it-IT" b="1" dirty="0" smtClean="0">
                <a:solidFill>
                  <a:schemeClr val="accent3">
                    <a:lumMod val="75000"/>
                  </a:schemeClr>
                </a:solidFill>
              </a:rPr>
              <a:t>Vengono svolte attività all’interno o uscite.</a:t>
            </a:r>
          </a:p>
          <a:p>
            <a:r>
              <a:rPr lang="it-IT" b="1" dirty="0" smtClean="0">
                <a:solidFill>
                  <a:schemeClr val="accent3">
                    <a:lumMod val="75000"/>
                  </a:schemeClr>
                </a:solidFill>
              </a:rPr>
              <a:t>Sono previste anche unità a breve-termine dove le persone possono stare una settimana o durante il week end per sollevare i parenti che si prendono cura di loro o consentire di andare in vacanza</a:t>
            </a:r>
            <a:endParaRPr lang="it-IT" b="1" dirty="0">
              <a:solidFill>
                <a:schemeClr val="accent3">
                  <a:lumMod val="75000"/>
                </a:schemeClr>
              </a:solidFill>
            </a:endParaRPr>
          </a:p>
        </p:txBody>
      </p:sp>
      <p:pic>
        <p:nvPicPr>
          <p:cNvPr id="4" name="Immagine 3"/>
          <p:cNvPicPr>
            <a:picLocks noChangeAspect="1"/>
          </p:cNvPicPr>
          <p:nvPr/>
        </p:nvPicPr>
        <p:blipFill>
          <a:blip r:embed="rId2"/>
          <a:stretch>
            <a:fillRect/>
          </a:stretch>
        </p:blipFill>
        <p:spPr>
          <a:xfrm>
            <a:off x="670742" y="4297364"/>
            <a:ext cx="3517900" cy="2311400"/>
          </a:xfrm>
          <a:prstGeom prst="rect">
            <a:avLst/>
          </a:prstGeom>
        </p:spPr>
      </p:pic>
      <p:pic>
        <p:nvPicPr>
          <p:cNvPr id="5" name="Immagine 4"/>
          <p:cNvPicPr>
            <a:picLocks noChangeAspect="1"/>
          </p:cNvPicPr>
          <p:nvPr/>
        </p:nvPicPr>
        <p:blipFill>
          <a:blip r:embed="rId3"/>
          <a:stretch>
            <a:fillRect/>
          </a:stretch>
        </p:blipFill>
        <p:spPr>
          <a:xfrm>
            <a:off x="4532721" y="4233864"/>
            <a:ext cx="3810000" cy="2133600"/>
          </a:xfrm>
          <a:prstGeom prst="rect">
            <a:avLst/>
          </a:prstGeom>
        </p:spPr>
      </p:pic>
    </p:spTree>
    <p:extLst>
      <p:ext uri="{BB962C8B-B14F-4D97-AF65-F5344CB8AC3E}">
        <p14:creationId xmlns:p14="http://schemas.microsoft.com/office/powerpoint/2010/main" val="11035850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Un aspetto particolare</a:t>
            </a:r>
            <a:r>
              <a:rPr lang="mr-IN" dirty="0" smtClean="0"/>
              <a:t>…</a:t>
            </a:r>
            <a:r>
              <a:rPr lang="it-IT" dirty="0" smtClean="0"/>
              <a:t> GLI Immigrati ANZIANI</a:t>
            </a:r>
            <a:endParaRPr lang="it-IT" dirty="0"/>
          </a:p>
        </p:txBody>
      </p:sp>
      <p:sp>
        <p:nvSpPr>
          <p:cNvPr id="3" name="Segnaposto contenuto 2"/>
          <p:cNvSpPr>
            <a:spLocks noGrp="1"/>
          </p:cNvSpPr>
          <p:nvPr>
            <p:ph idx="1"/>
          </p:nvPr>
        </p:nvSpPr>
        <p:spPr>
          <a:xfrm>
            <a:off x="457200" y="1447799"/>
            <a:ext cx="8229600" cy="5122818"/>
          </a:xfrm>
        </p:spPr>
        <p:txBody>
          <a:bodyPr>
            <a:normAutofit fontScale="92500" lnSpcReduction="10000"/>
          </a:bodyPr>
          <a:lstStyle/>
          <a:p>
            <a:pPr marL="114300" indent="0">
              <a:buNone/>
            </a:pPr>
            <a:r>
              <a:rPr lang="it-IT" b="1" dirty="0" smtClean="0">
                <a:solidFill>
                  <a:schemeClr val="accent3">
                    <a:lumMod val="75000"/>
                  </a:schemeClr>
                </a:solidFill>
              </a:rPr>
              <a:t>Cominciano ad emergere nuove esigenze, che sicuramente aumentano nel futuro, in relazione alla popolazione di immigrati.</a:t>
            </a:r>
          </a:p>
          <a:p>
            <a:r>
              <a:rPr lang="it-IT" b="1" dirty="0" smtClean="0">
                <a:solidFill>
                  <a:schemeClr val="accent3">
                    <a:lumMod val="75000"/>
                  </a:schemeClr>
                </a:solidFill>
              </a:rPr>
              <a:t>L’invecchiamento  di persone che possono non aver imparato la lingua richiede l’impiego di personale con competenze linguistiche diversificate, </a:t>
            </a:r>
            <a:endParaRPr lang="it-IT" b="1" dirty="0">
              <a:solidFill>
                <a:schemeClr val="accent3">
                  <a:lumMod val="75000"/>
                </a:schemeClr>
              </a:solidFill>
            </a:endParaRPr>
          </a:p>
          <a:p>
            <a:r>
              <a:rPr lang="it-IT" b="1" dirty="0" smtClean="0">
                <a:solidFill>
                  <a:schemeClr val="accent3">
                    <a:lumMod val="75000"/>
                  </a:schemeClr>
                </a:solidFill>
              </a:rPr>
              <a:t>È necessario sviluppare sensibilità verso aspetti culturali quali le attività da svolgere, l’alimentazione e finanche la decorazione degli ambienti.</a:t>
            </a:r>
          </a:p>
          <a:p>
            <a:r>
              <a:rPr lang="it-IT" b="1" dirty="0" smtClean="0">
                <a:solidFill>
                  <a:schemeClr val="accent3">
                    <a:lumMod val="75000"/>
                  </a:schemeClr>
                </a:solidFill>
              </a:rPr>
              <a:t>Inoltre, il vivere  con la propria famiglia, fino a comprendere tre generazioni, per alcune etnie rappresenta un elemento vitale, per cui le soluzioni studiate per la popolazione svedese che prevedono solo persone anziane possono non rispondere alle esigenze di questa fascia di utenza</a:t>
            </a:r>
            <a:endParaRPr lang="it-IT" b="1" dirty="0">
              <a:solidFill>
                <a:schemeClr val="accent3">
                  <a:lumMod val="75000"/>
                </a:schemeClr>
              </a:solidFill>
            </a:endParaRPr>
          </a:p>
          <a:p>
            <a:endParaRPr lang="it-IT" dirty="0">
              <a:solidFill>
                <a:schemeClr val="accent3">
                  <a:lumMod val="75000"/>
                </a:schemeClr>
              </a:solidFill>
            </a:endParaRPr>
          </a:p>
        </p:txBody>
      </p:sp>
    </p:spTree>
    <p:extLst>
      <p:ext uri="{BB962C8B-B14F-4D97-AF65-F5344CB8AC3E}">
        <p14:creationId xmlns:p14="http://schemas.microsoft.com/office/powerpoint/2010/main" val="19434832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smtClean="0">
                <a:latin typeface="+mn-lt"/>
              </a:rPr>
              <a:t>CRITICITA’ EMERGENTI</a:t>
            </a:r>
            <a:endParaRPr lang="it-IT" b="1" dirty="0">
              <a:latin typeface="+mn-lt"/>
            </a:endParaRPr>
          </a:p>
        </p:txBody>
      </p:sp>
      <p:sp>
        <p:nvSpPr>
          <p:cNvPr id="3" name="Segnaposto contenuto 2"/>
          <p:cNvSpPr>
            <a:spLocks noGrp="1"/>
          </p:cNvSpPr>
          <p:nvPr>
            <p:ph idx="1"/>
          </p:nvPr>
        </p:nvSpPr>
        <p:spPr/>
        <p:txBody>
          <a:bodyPr>
            <a:noAutofit/>
          </a:bodyPr>
          <a:lstStyle/>
          <a:p>
            <a:pPr marL="114300" indent="0">
              <a:buNone/>
            </a:pPr>
            <a:r>
              <a:rPr lang="it-IT" sz="3200" b="1" dirty="0" smtClean="0">
                <a:solidFill>
                  <a:schemeClr val="accent3">
                    <a:lumMod val="75000"/>
                  </a:schemeClr>
                </a:solidFill>
              </a:rPr>
              <a:t>Il modello svedese non riesce più a reggere come prima</a:t>
            </a:r>
          </a:p>
          <a:p>
            <a:pPr marL="114300" indent="0">
              <a:buNone/>
            </a:pPr>
            <a:r>
              <a:rPr lang="it-IT" sz="3200" b="1" dirty="0" smtClean="0">
                <a:solidFill>
                  <a:schemeClr val="accent3">
                    <a:lumMod val="75000"/>
                  </a:schemeClr>
                </a:solidFill>
              </a:rPr>
              <a:t>Riduzioni nei budget dei servizi pubblici hanno ripercussioni sulle modalità con cui la società affronta i problemi dell’invecchiamento della popolazione.</a:t>
            </a:r>
            <a:endParaRPr lang="it-IT" sz="3200" b="1" dirty="0">
              <a:solidFill>
                <a:schemeClr val="accent3">
                  <a:lumMod val="75000"/>
                </a:schemeClr>
              </a:solidFill>
            </a:endParaRPr>
          </a:p>
        </p:txBody>
      </p:sp>
    </p:spTree>
    <p:extLst>
      <p:ext uri="{BB962C8B-B14F-4D97-AF65-F5344CB8AC3E}">
        <p14:creationId xmlns:p14="http://schemas.microsoft.com/office/powerpoint/2010/main" val="9406164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smtClean="0">
                <a:latin typeface="+mn-lt"/>
              </a:rPr>
              <a:t>IL COINVOLGIMENTO DELLE FAMIGLIE</a:t>
            </a:r>
            <a:endParaRPr lang="it-IT" b="1" dirty="0">
              <a:latin typeface="+mn-lt"/>
            </a:endParaRPr>
          </a:p>
        </p:txBody>
      </p:sp>
      <p:sp>
        <p:nvSpPr>
          <p:cNvPr id="3" name="Segnaposto contenuto 2"/>
          <p:cNvSpPr>
            <a:spLocks noGrp="1"/>
          </p:cNvSpPr>
          <p:nvPr>
            <p:ph idx="1"/>
          </p:nvPr>
        </p:nvSpPr>
        <p:spPr/>
        <p:txBody>
          <a:bodyPr>
            <a:noAutofit/>
          </a:bodyPr>
          <a:lstStyle/>
          <a:p>
            <a:pPr marL="114300" indent="0">
              <a:buNone/>
            </a:pPr>
            <a:r>
              <a:rPr lang="it-IT" sz="2800" b="1" dirty="0" smtClean="0">
                <a:solidFill>
                  <a:schemeClr val="accent3">
                    <a:lumMod val="75000"/>
                  </a:schemeClr>
                </a:solidFill>
              </a:rPr>
              <a:t>Maggior coinvolgimento delle famiglie (57% figlie, 43% figli) nel prendersi cura della persona anziana per compensare la diminuzione di impegno da parte dello stato.</a:t>
            </a:r>
          </a:p>
          <a:p>
            <a:pPr marL="114300" indent="0">
              <a:buNone/>
            </a:pPr>
            <a:r>
              <a:rPr lang="it-IT" sz="2800" b="1" dirty="0" smtClean="0">
                <a:solidFill>
                  <a:schemeClr val="accent3">
                    <a:lumMod val="75000"/>
                  </a:schemeClr>
                </a:solidFill>
              </a:rPr>
              <a:t>Movimento dei care-</a:t>
            </a:r>
            <a:r>
              <a:rPr lang="it-IT" sz="2800" b="1" dirty="0" err="1" smtClean="0">
                <a:solidFill>
                  <a:schemeClr val="accent3">
                    <a:lumMod val="75000"/>
                  </a:schemeClr>
                </a:solidFill>
              </a:rPr>
              <a:t>givers</a:t>
            </a:r>
            <a:r>
              <a:rPr lang="it-IT" sz="2800" b="1" dirty="0" smtClean="0">
                <a:solidFill>
                  <a:schemeClr val="accent3">
                    <a:lumMod val="75000"/>
                  </a:schemeClr>
                </a:solidFill>
              </a:rPr>
              <a:t> che chiede un sostegno maggiormente accessibile,   flessibile e personalizzato. Nel 2009 una legge ha introdotto l’obbligo per i Comuni di dare un contributo economico ai care </a:t>
            </a:r>
            <a:r>
              <a:rPr lang="it-IT" sz="2800" b="1" dirty="0" err="1" smtClean="0">
                <a:solidFill>
                  <a:schemeClr val="accent3">
                    <a:lumMod val="75000"/>
                  </a:schemeClr>
                </a:solidFill>
              </a:rPr>
              <a:t>givers</a:t>
            </a:r>
            <a:r>
              <a:rPr lang="it-IT" sz="2800" b="1" dirty="0" smtClean="0">
                <a:solidFill>
                  <a:schemeClr val="accent3">
                    <a:lumMod val="75000"/>
                  </a:schemeClr>
                </a:solidFill>
              </a:rPr>
              <a:t>.</a:t>
            </a:r>
            <a:endParaRPr lang="it-IT" sz="2800" b="1" dirty="0">
              <a:solidFill>
                <a:schemeClr val="accent3">
                  <a:lumMod val="75000"/>
                </a:schemeClr>
              </a:solidFill>
            </a:endParaRPr>
          </a:p>
        </p:txBody>
      </p:sp>
    </p:spTree>
    <p:extLst>
      <p:ext uri="{BB962C8B-B14F-4D97-AF65-F5344CB8AC3E}">
        <p14:creationId xmlns:p14="http://schemas.microsoft.com/office/powerpoint/2010/main" val="17452496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latin typeface="+mn-lt"/>
              </a:rPr>
              <a:t>LO SVILUPPO DI ATTIVITA’ DI VOLONTARIATO</a:t>
            </a:r>
            <a:endParaRPr lang="it-IT" b="1" dirty="0">
              <a:latin typeface="+mn-lt"/>
            </a:endParaRPr>
          </a:p>
        </p:txBody>
      </p:sp>
      <p:sp>
        <p:nvSpPr>
          <p:cNvPr id="3" name="Segnaposto contenuto 2"/>
          <p:cNvSpPr>
            <a:spLocks noGrp="1"/>
          </p:cNvSpPr>
          <p:nvPr>
            <p:ph idx="1"/>
          </p:nvPr>
        </p:nvSpPr>
        <p:spPr/>
        <p:txBody>
          <a:bodyPr>
            <a:noAutofit/>
          </a:bodyPr>
          <a:lstStyle/>
          <a:p>
            <a:pPr marL="114300" indent="0">
              <a:buNone/>
            </a:pPr>
            <a:r>
              <a:rPr lang="it-IT" sz="2800" b="1" dirty="0" smtClean="0">
                <a:solidFill>
                  <a:schemeClr val="accent3">
                    <a:lumMod val="75000"/>
                  </a:schemeClr>
                </a:solidFill>
              </a:rPr>
              <a:t>Anche la società civile e il settore del volontariato sono stati coinvolti nell’assumersi una maggiore responsabilità per le questioni sociali.</a:t>
            </a:r>
          </a:p>
          <a:p>
            <a:pPr marL="114300" indent="0">
              <a:buNone/>
            </a:pPr>
            <a:r>
              <a:rPr lang="it-IT" sz="2800" b="1" dirty="0" smtClean="0">
                <a:solidFill>
                  <a:schemeClr val="accent3">
                    <a:lumMod val="75000"/>
                  </a:schemeClr>
                </a:solidFill>
              </a:rPr>
              <a:t>Il settore del volontariato offre oggi alternative e integrazioni ai servizi sociali  nei confronti delle persone anziane, anche se non ha ancora raggiunto un grande sviluppo</a:t>
            </a:r>
            <a:endParaRPr lang="it-IT" sz="2800" b="1" dirty="0">
              <a:solidFill>
                <a:schemeClr val="accent3">
                  <a:lumMod val="75000"/>
                </a:schemeClr>
              </a:solidFill>
            </a:endParaRPr>
          </a:p>
        </p:txBody>
      </p:sp>
    </p:spTree>
    <p:extLst>
      <p:ext uri="{BB962C8B-B14F-4D97-AF65-F5344CB8AC3E}">
        <p14:creationId xmlns:p14="http://schemas.microsoft.com/office/powerpoint/2010/main" val="7040176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Problemi aperti</a:t>
            </a:r>
            <a:endParaRPr lang="it-IT" dirty="0"/>
          </a:p>
        </p:txBody>
      </p:sp>
      <p:sp>
        <p:nvSpPr>
          <p:cNvPr id="3" name="Segnaposto contenuto 2"/>
          <p:cNvSpPr>
            <a:spLocks noGrp="1"/>
          </p:cNvSpPr>
          <p:nvPr>
            <p:ph idx="1"/>
          </p:nvPr>
        </p:nvSpPr>
        <p:spPr>
          <a:xfrm>
            <a:off x="457200" y="1278147"/>
            <a:ext cx="8229600" cy="4373563"/>
          </a:xfrm>
        </p:spPr>
        <p:txBody>
          <a:bodyPr>
            <a:normAutofit fontScale="92500" lnSpcReduction="10000"/>
          </a:bodyPr>
          <a:lstStyle/>
          <a:p>
            <a:endParaRPr lang="it-IT" b="1" dirty="0" smtClean="0">
              <a:solidFill>
                <a:schemeClr val="accent3">
                  <a:lumMod val="75000"/>
                </a:schemeClr>
              </a:solidFill>
            </a:endParaRPr>
          </a:p>
          <a:p>
            <a:r>
              <a:rPr lang="it-IT" b="1" dirty="0" smtClean="0">
                <a:solidFill>
                  <a:schemeClr val="accent3">
                    <a:lumMod val="75000"/>
                  </a:schemeClr>
                </a:solidFill>
              </a:rPr>
              <a:t>Si sta passando da un paradigma di welfare focalizzato sulla persona ad uno più orientato alla famiglia?</a:t>
            </a:r>
          </a:p>
          <a:p>
            <a:r>
              <a:rPr lang="it-IT" b="1" dirty="0" smtClean="0">
                <a:solidFill>
                  <a:schemeClr val="accent3">
                    <a:lumMod val="75000"/>
                  </a:schemeClr>
                </a:solidFill>
              </a:rPr>
              <a:t>L’aumento dell’offerta di servizi a livello di mercato è stata consistente in questi ultimi anni, facilitato dalla possibilità di dedurre le spese dalle tasse</a:t>
            </a:r>
            <a:r>
              <a:rPr lang="it-IT" b="1" dirty="0" smtClean="0">
                <a:solidFill>
                  <a:schemeClr val="accent3">
                    <a:lumMod val="75000"/>
                  </a:schemeClr>
                </a:solidFill>
              </a:rPr>
              <a:t>. La libertà di scelta è reale o costituisce una sorta </a:t>
            </a:r>
            <a:r>
              <a:rPr lang="it-IT" b="1" smtClean="0">
                <a:solidFill>
                  <a:schemeClr val="accent3">
                    <a:lumMod val="75000"/>
                  </a:schemeClr>
                </a:solidFill>
              </a:rPr>
              <a:t>di retorica?</a:t>
            </a:r>
            <a:endParaRPr lang="it-IT" b="1" dirty="0" smtClean="0">
              <a:solidFill>
                <a:schemeClr val="accent3">
                  <a:lumMod val="75000"/>
                </a:schemeClr>
              </a:solidFill>
            </a:endParaRPr>
          </a:p>
          <a:p>
            <a:r>
              <a:rPr lang="it-IT" b="1" dirty="0" smtClean="0">
                <a:solidFill>
                  <a:schemeClr val="accent3">
                    <a:lumMod val="75000"/>
                  </a:schemeClr>
                </a:solidFill>
              </a:rPr>
              <a:t>L’ipotesi di avvicinare le diverse tipologie di abitazione potrebbe evitare troppi spostamenti di ambiente quando le condizioni peggiorano</a:t>
            </a:r>
            <a:r>
              <a:rPr lang="mr-IN" b="1" dirty="0" smtClean="0">
                <a:solidFill>
                  <a:schemeClr val="accent3">
                    <a:lumMod val="75000"/>
                  </a:schemeClr>
                </a:solidFill>
              </a:rPr>
              <a:t>…</a:t>
            </a:r>
            <a:r>
              <a:rPr lang="it-IT" b="1" dirty="0" smtClean="0">
                <a:solidFill>
                  <a:schemeClr val="accent3">
                    <a:lumMod val="75000"/>
                  </a:schemeClr>
                </a:solidFill>
              </a:rPr>
              <a:t>ma non si rischia di creare dei ghetti per anziani?</a:t>
            </a:r>
          </a:p>
          <a:p>
            <a:r>
              <a:rPr lang="it-IT" b="1" dirty="0">
                <a:solidFill>
                  <a:schemeClr val="accent3">
                    <a:lumMod val="75000"/>
                  </a:schemeClr>
                </a:solidFill>
              </a:rPr>
              <a:t>Il neoliberismo </a:t>
            </a:r>
            <a:r>
              <a:rPr lang="it-IT" b="1" dirty="0" smtClean="0">
                <a:solidFill>
                  <a:schemeClr val="accent3">
                    <a:lumMod val="75000"/>
                  </a:schemeClr>
                </a:solidFill>
              </a:rPr>
              <a:t>sta prevalendo </a:t>
            </a:r>
            <a:r>
              <a:rPr lang="it-IT" b="1" dirty="0">
                <a:solidFill>
                  <a:schemeClr val="accent3">
                    <a:lumMod val="75000"/>
                  </a:schemeClr>
                </a:solidFill>
              </a:rPr>
              <a:t>anche in </a:t>
            </a:r>
            <a:r>
              <a:rPr lang="it-IT" b="1" dirty="0" smtClean="0">
                <a:solidFill>
                  <a:schemeClr val="accent3">
                    <a:lumMod val="75000"/>
                  </a:schemeClr>
                </a:solidFill>
              </a:rPr>
              <a:t>Svezia sulla logica di welfare per tutti garantito dallo Stato?</a:t>
            </a:r>
            <a:endParaRPr lang="it-IT" b="1" dirty="0">
              <a:solidFill>
                <a:schemeClr val="accent3">
                  <a:lumMod val="75000"/>
                </a:schemeClr>
              </a:solidFill>
            </a:endParaRPr>
          </a:p>
          <a:p>
            <a:endParaRPr lang="it-IT" b="1" dirty="0">
              <a:solidFill>
                <a:schemeClr val="accent3">
                  <a:lumMod val="75000"/>
                </a:schemeClr>
              </a:solidFill>
            </a:endParaRPr>
          </a:p>
          <a:p>
            <a:endParaRPr lang="it-IT" dirty="0"/>
          </a:p>
        </p:txBody>
      </p:sp>
    </p:spTree>
    <p:extLst>
      <p:ext uri="{BB962C8B-B14F-4D97-AF65-F5344CB8AC3E}">
        <p14:creationId xmlns:p14="http://schemas.microsoft.com/office/powerpoint/2010/main" val="766265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89886"/>
            <a:ext cx="8260672" cy="1039427"/>
          </a:xfrm>
        </p:spPr>
        <p:txBody>
          <a:bodyPr>
            <a:normAutofit/>
          </a:bodyPr>
          <a:lstStyle/>
          <a:p>
            <a:r>
              <a:rPr lang="it-IT" b="1" dirty="0" smtClean="0">
                <a:latin typeface="+mn-lt"/>
              </a:rPr>
              <a:t>ATTIVITA’ E SOCIALITA’</a:t>
            </a:r>
            <a:endParaRPr lang="it-IT" b="1" dirty="0">
              <a:latin typeface="+mn-lt"/>
            </a:endParaRPr>
          </a:p>
        </p:txBody>
      </p:sp>
      <p:sp>
        <p:nvSpPr>
          <p:cNvPr id="3" name="Segnaposto contenuto 2"/>
          <p:cNvSpPr>
            <a:spLocks noGrp="1"/>
          </p:cNvSpPr>
          <p:nvPr>
            <p:ph idx="1"/>
          </p:nvPr>
        </p:nvSpPr>
        <p:spPr>
          <a:xfrm>
            <a:off x="431800" y="1460907"/>
            <a:ext cx="8229600" cy="4373563"/>
          </a:xfrm>
        </p:spPr>
        <p:txBody>
          <a:bodyPr>
            <a:noAutofit/>
          </a:bodyPr>
          <a:lstStyle/>
          <a:p>
            <a:pPr marL="114300" indent="0">
              <a:buNone/>
            </a:pPr>
            <a:r>
              <a:rPr lang="it-IT" sz="3200" b="1" dirty="0" smtClean="0">
                <a:solidFill>
                  <a:schemeClr val="accent3">
                    <a:lumMod val="75000"/>
                  </a:schemeClr>
                </a:solidFill>
              </a:rPr>
              <a:t>Attività fisiche , giardinaggio,</a:t>
            </a:r>
          </a:p>
          <a:p>
            <a:pPr marL="114300" indent="0">
              <a:buNone/>
            </a:pPr>
            <a:r>
              <a:rPr lang="it-IT" sz="3200" b="1" dirty="0">
                <a:solidFill>
                  <a:schemeClr val="accent3">
                    <a:lumMod val="75000"/>
                  </a:schemeClr>
                </a:solidFill>
              </a:rPr>
              <a:t>u</a:t>
            </a:r>
            <a:r>
              <a:rPr lang="it-IT" sz="3200" b="1" dirty="0" smtClean="0">
                <a:solidFill>
                  <a:schemeClr val="accent3">
                    <a:lumMod val="75000"/>
                  </a:schemeClr>
                </a:solidFill>
              </a:rPr>
              <a:t>na vita sociale intensa, </a:t>
            </a:r>
          </a:p>
          <a:p>
            <a:pPr marL="114300" indent="0">
              <a:buNone/>
            </a:pPr>
            <a:r>
              <a:rPr lang="it-IT" sz="3200" b="1" dirty="0">
                <a:solidFill>
                  <a:schemeClr val="accent3">
                    <a:lumMod val="75000"/>
                  </a:schemeClr>
                </a:solidFill>
              </a:rPr>
              <a:t>p</a:t>
            </a:r>
            <a:r>
              <a:rPr lang="it-IT" sz="3200" b="1" dirty="0" smtClean="0">
                <a:solidFill>
                  <a:schemeClr val="accent3">
                    <a:lumMod val="75000"/>
                  </a:schemeClr>
                </a:solidFill>
              </a:rPr>
              <a:t>artecipazione ad attività culturali, sono</a:t>
            </a:r>
          </a:p>
          <a:p>
            <a:pPr marL="114300" indent="0">
              <a:buNone/>
            </a:pPr>
            <a:r>
              <a:rPr lang="it-IT" sz="3200" b="1" dirty="0">
                <a:solidFill>
                  <a:schemeClr val="accent3">
                    <a:lumMod val="75000"/>
                  </a:schemeClr>
                </a:solidFill>
              </a:rPr>
              <a:t>a</a:t>
            </a:r>
            <a:r>
              <a:rPr lang="it-IT" sz="3200" b="1" dirty="0" smtClean="0">
                <a:solidFill>
                  <a:schemeClr val="accent3">
                    <a:lumMod val="75000"/>
                  </a:schemeClr>
                </a:solidFill>
              </a:rPr>
              <a:t>ltamente</a:t>
            </a:r>
          </a:p>
          <a:p>
            <a:pPr marL="114300" indent="0">
              <a:buNone/>
            </a:pPr>
            <a:r>
              <a:rPr lang="it-IT" sz="3200" b="1" dirty="0" smtClean="0">
                <a:solidFill>
                  <a:schemeClr val="accent3">
                    <a:lumMod val="75000"/>
                  </a:schemeClr>
                </a:solidFill>
              </a:rPr>
              <a:t>incoraggiate</a:t>
            </a:r>
            <a:endParaRPr lang="it-IT" sz="3200" b="1" dirty="0">
              <a:solidFill>
                <a:schemeClr val="accent3">
                  <a:lumMod val="75000"/>
                </a:schemeClr>
              </a:solidFill>
            </a:endParaRPr>
          </a:p>
        </p:txBody>
      </p:sp>
      <p:pic>
        <p:nvPicPr>
          <p:cNvPr id="8" name="Immagine 7"/>
          <p:cNvPicPr>
            <a:picLocks noChangeAspect="1"/>
          </p:cNvPicPr>
          <p:nvPr/>
        </p:nvPicPr>
        <p:blipFill>
          <a:blip r:embed="rId3"/>
          <a:stretch>
            <a:fillRect/>
          </a:stretch>
        </p:blipFill>
        <p:spPr>
          <a:xfrm>
            <a:off x="3201680" y="3217128"/>
            <a:ext cx="2286000" cy="1143000"/>
          </a:xfrm>
          <a:prstGeom prst="rect">
            <a:avLst/>
          </a:prstGeom>
        </p:spPr>
      </p:pic>
      <p:pic>
        <p:nvPicPr>
          <p:cNvPr id="9" name="Immagine 8"/>
          <p:cNvPicPr>
            <a:picLocks noChangeAspect="1"/>
          </p:cNvPicPr>
          <p:nvPr/>
        </p:nvPicPr>
        <p:blipFill>
          <a:blip r:embed="rId4"/>
          <a:stretch>
            <a:fillRect/>
          </a:stretch>
        </p:blipFill>
        <p:spPr>
          <a:xfrm>
            <a:off x="5729288" y="3148206"/>
            <a:ext cx="3365192" cy="1633088"/>
          </a:xfrm>
          <a:prstGeom prst="rect">
            <a:avLst/>
          </a:prstGeom>
        </p:spPr>
      </p:pic>
      <p:pic>
        <p:nvPicPr>
          <p:cNvPr id="10" name="Immagine 9"/>
          <p:cNvPicPr>
            <a:picLocks noChangeAspect="1"/>
          </p:cNvPicPr>
          <p:nvPr/>
        </p:nvPicPr>
        <p:blipFill>
          <a:blip r:embed="rId5"/>
          <a:stretch>
            <a:fillRect/>
          </a:stretch>
        </p:blipFill>
        <p:spPr>
          <a:xfrm>
            <a:off x="521378" y="4444102"/>
            <a:ext cx="4501472" cy="2349474"/>
          </a:xfrm>
          <a:prstGeom prst="rect">
            <a:avLst/>
          </a:prstGeom>
        </p:spPr>
      </p:pic>
      <p:pic>
        <p:nvPicPr>
          <p:cNvPr id="4" name="Immagine 3"/>
          <p:cNvPicPr>
            <a:picLocks noChangeAspect="1"/>
          </p:cNvPicPr>
          <p:nvPr/>
        </p:nvPicPr>
        <p:blipFill>
          <a:blip r:embed="rId6"/>
          <a:stretch>
            <a:fillRect/>
          </a:stretch>
        </p:blipFill>
        <p:spPr>
          <a:xfrm>
            <a:off x="5261615" y="4927453"/>
            <a:ext cx="3632200" cy="1866123"/>
          </a:xfrm>
          <a:prstGeom prst="rect">
            <a:avLst/>
          </a:prstGeom>
        </p:spPr>
      </p:pic>
      <p:pic>
        <p:nvPicPr>
          <p:cNvPr id="5" name="Immagine 4"/>
          <p:cNvPicPr>
            <a:picLocks noChangeAspect="1"/>
          </p:cNvPicPr>
          <p:nvPr/>
        </p:nvPicPr>
        <p:blipFill>
          <a:blip r:embed="rId7"/>
          <a:stretch>
            <a:fillRect/>
          </a:stretch>
        </p:blipFill>
        <p:spPr>
          <a:xfrm>
            <a:off x="6429374" y="1629162"/>
            <a:ext cx="2569855" cy="1187450"/>
          </a:xfrm>
          <a:prstGeom prst="rect">
            <a:avLst/>
          </a:prstGeom>
        </p:spPr>
      </p:pic>
    </p:spTree>
    <p:extLst>
      <p:ext uri="{BB962C8B-B14F-4D97-AF65-F5344CB8AC3E}">
        <p14:creationId xmlns:p14="http://schemas.microsoft.com/office/powerpoint/2010/main" val="7071828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89886"/>
            <a:ext cx="8260672" cy="1039427"/>
          </a:xfrm>
        </p:spPr>
        <p:txBody>
          <a:bodyPr>
            <a:normAutofit/>
          </a:bodyPr>
          <a:lstStyle/>
          <a:p>
            <a:r>
              <a:rPr lang="it-IT" b="1" dirty="0" smtClean="0">
                <a:latin typeface="+mn-lt"/>
              </a:rPr>
              <a:t>AGEVOLAZIONI</a:t>
            </a:r>
            <a:endParaRPr lang="it-IT" b="1" dirty="0">
              <a:latin typeface="+mn-lt"/>
            </a:endParaRPr>
          </a:p>
        </p:txBody>
      </p:sp>
      <p:sp>
        <p:nvSpPr>
          <p:cNvPr id="3" name="Segnaposto contenuto 2"/>
          <p:cNvSpPr>
            <a:spLocks noGrp="1"/>
          </p:cNvSpPr>
          <p:nvPr>
            <p:ph idx="1"/>
          </p:nvPr>
        </p:nvSpPr>
        <p:spPr>
          <a:xfrm>
            <a:off x="488272" y="1129313"/>
            <a:ext cx="8229600" cy="4373563"/>
          </a:xfrm>
        </p:spPr>
        <p:txBody>
          <a:bodyPr>
            <a:noAutofit/>
          </a:bodyPr>
          <a:lstStyle/>
          <a:p>
            <a:pPr marL="114300" indent="0">
              <a:buNone/>
            </a:pPr>
            <a:r>
              <a:rPr lang="it-IT" sz="2800" b="1" dirty="0" smtClean="0">
                <a:solidFill>
                  <a:schemeClr val="accent3">
                    <a:lumMod val="75000"/>
                  </a:schemeClr>
                </a:solidFill>
              </a:rPr>
              <a:t>Sono  offerte diverse tipologie di </a:t>
            </a:r>
          </a:p>
          <a:p>
            <a:pPr marL="114300" indent="0">
              <a:buNone/>
            </a:pPr>
            <a:r>
              <a:rPr lang="it-IT" sz="2800" b="1" dirty="0" smtClean="0">
                <a:solidFill>
                  <a:schemeClr val="accent3">
                    <a:lumMod val="75000"/>
                  </a:schemeClr>
                </a:solidFill>
              </a:rPr>
              <a:t>agevolazioni che vanno dalla</a:t>
            </a:r>
          </a:p>
          <a:p>
            <a:pPr marL="114300" indent="0">
              <a:buNone/>
            </a:pPr>
            <a:r>
              <a:rPr lang="it-IT" sz="2800" b="1" dirty="0" smtClean="0">
                <a:solidFill>
                  <a:schemeClr val="accent3">
                    <a:lumMod val="75000"/>
                  </a:schemeClr>
                </a:solidFill>
              </a:rPr>
              <a:t>possibilità di usufruire di impianti</a:t>
            </a:r>
          </a:p>
          <a:p>
            <a:pPr marL="114300" indent="0">
              <a:buNone/>
            </a:pPr>
            <a:r>
              <a:rPr lang="it-IT" sz="2800" b="1" dirty="0" smtClean="0">
                <a:solidFill>
                  <a:schemeClr val="accent3">
                    <a:lumMod val="75000"/>
                  </a:schemeClr>
                </a:solidFill>
              </a:rPr>
              <a:t>sportivi (piscine, saune, palestre) gratis o a prezzi scontatissimi ad un sistema di trasporti agevolato (possibilità di muoversi con il taxi al prezzo di un biglietto di autobus o simili facilitazioni per trasporti</a:t>
            </a:r>
          </a:p>
          <a:p>
            <a:pPr marL="114300" indent="0">
              <a:buNone/>
            </a:pPr>
            <a:r>
              <a:rPr lang="it-IT" sz="2800" b="1" dirty="0" smtClean="0">
                <a:solidFill>
                  <a:schemeClr val="accent3">
                    <a:lumMod val="75000"/>
                  </a:schemeClr>
                </a:solidFill>
              </a:rPr>
              <a:t> nazionali</a:t>
            </a:r>
            <a:r>
              <a:rPr lang="it-IT" sz="3200" b="1" dirty="0" smtClean="0">
                <a:solidFill>
                  <a:schemeClr val="accent3">
                    <a:lumMod val="75000"/>
                  </a:schemeClr>
                </a:solidFill>
              </a:rPr>
              <a:t>)</a:t>
            </a:r>
            <a:endParaRPr lang="it-IT" sz="3200" b="1" dirty="0">
              <a:solidFill>
                <a:schemeClr val="accent3">
                  <a:lumMod val="75000"/>
                </a:schemeClr>
              </a:solidFill>
            </a:endParaRPr>
          </a:p>
        </p:txBody>
      </p:sp>
      <p:pic>
        <p:nvPicPr>
          <p:cNvPr id="4" name="Immagine 3"/>
          <p:cNvPicPr>
            <a:picLocks noChangeAspect="1"/>
          </p:cNvPicPr>
          <p:nvPr/>
        </p:nvPicPr>
        <p:blipFill>
          <a:blip r:embed="rId2"/>
          <a:stretch>
            <a:fillRect/>
          </a:stretch>
        </p:blipFill>
        <p:spPr>
          <a:xfrm>
            <a:off x="6685872" y="1129313"/>
            <a:ext cx="2082800" cy="1524000"/>
          </a:xfrm>
          <a:prstGeom prst="rect">
            <a:avLst/>
          </a:prstGeom>
        </p:spPr>
      </p:pic>
      <p:pic>
        <p:nvPicPr>
          <p:cNvPr id="5" name="Immagine 4"/>
          <p:cNvPicPr>
            <a:picLocks noChangeAspect="1"/>
          </p:cNvPicPr>
          <p:nvPr/>
        </p:nvPicPr>
        <p:blipFill>
          <a:blip r:embed="rId3"/>
          <a:stretch>
            <a:fillRect/>
          </a:stretch>
        </p:blipFill>
        <p:spPr>
          <a:xfrm>
            <a:off x="5548544" y="4359876"/>
            <a:ext cx="3048000" cy="2286000"/>
          </a:xfrm>
          <a:prstGeom prst="rect">
            <a:avLst/>
          </a:prstGeom>
        </p:spPr>
      </p:pic>
      <p:pic>
        <p:nvPicPr>
          <p:cNvPr id="6" name="Immagine 5"/>
          <p:cNvPicPr>
            <a:picLocks noChangeAspect="1"/>
          </p:cNvPicPr>
          <p:nvPr/>
        </p:nvPicPr>
        <p:blipFill>
          <a:blip r:embed="rId4"/>
          <a:stretch>
            <a:fillRect/>
          </a:stretch>
        </p:blipFill>
        <p:spPr>
          <a:xfrm>
            <a:off x="2787650" y="4967503"/>
            <a:ext cx="2146300" cy="1574800"/>
          </a:xfrm>
          <a:prstGeom prst="rect">
            <a:avLst/>
          </a:prstGeom>
        </p:spPr>
      </p:pic>
    </p:spTree>
    <p:extLst>
      <p:ext uri="{BB962C8B-B14F-4D97-AF65-F5344CB8AC3E}">
        <p14:creationId xmlns:p14="http://schemas.microsoft.com/office/powerpoint/2010/main" val="14301339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89886"/>
            <a:ext cx="8260672" cy="1039427"/>
          </a:xfrm>
        </p:spPr>
        <p:txBody>
          <a:bodyPr>
            <a:normAutofit fontScale="90000"/>
          </a:bodyPr>
          <a:lstStyle/>
          <a:p>
            <a:r>
              <a:rPr lang="it-IT" b="1" dirty="0" smtClean="0">
                <a:latin typeface="+mn-lt"/>
              </a:rPr>
              <a:t>PROGETTO ALFABETIZZAZIONE INFORMATICA</a:t>
            </a:r>
            <a:endParaRPr lang="it-IT" b="1" dirty="0">
              <a:latin typeface="+mn-lt"/>
            </a:endParaRPr>
          </a:p>
        </p:txBody>
      </p:sp>
      <p:sp>
        <p:nvSpPr>
          <p:cNvPr id="3" name="Segnaposto contenuto 2"/>
          <p:cNvSpPr>
            <a:spLocks noGrp="1"/>
          </p:cNvSpPr>
          <p:nvPr>
            <p:ph idx="1"/>
          </p:nvPr>
        </p:nvSpPr>
        <p:spPr>
          <a:xfrm>
            <a:off x="431800" y="1460907"/>
            <a:ext cx="8229600" cy="4373563"/>
          </a:xfrm>
        </p:spPr>
        <p:txBody>
          <a:bodyPr>
            <a:noAutofit/>
          </a:bodyPr>
          <a:lstStyle/>
          <a:p>
            <a:r>
              <a:rPr lang="it-IT" sz="2800" b="1" dirty="0" smtClean="0">
                <a:solidFill>
                  <a:schemeClr val="accent3">
                    <a:lumMod val="75000"/>
                  </a:schemeClr>
                </a:solidFill>
              </a:rPr>
              <a:t>Un programma specifico di formazione all’utilizzo delle tecnologie informatiche è stato messo in atto dal Governo anche per le persone anziane.</a:t>
            </a:r>
          </a:p>
          <a:p>
            <a:r>
              <a:rPr lang="it-IT" sz="2800" b="1" dirty="0" smtClean="0">
                <a:solidFill>
                  <a:schemeClr val="accent3">
                    <a:lumMod val="75000"/>
                  </a:schemeClr>
                </a:solidFill>
              </a:rPr>
              <a:t>In molti comuni si realizzano corsi presso gli internet caffè, in modo che gli anziani possano sviluppare competenze nella ricerca di informazioni on line, siano in grado di utilizzare i servizi informatici, ma anche abbiano possibilità di stabilire o coltivare relazioni sociali</a:t>
            </a:r>
            <a:endParaRPr lang="it-IT" sz="2800" b="1" dirty="0">
              <a:solidFill>
                <a:schemeClr val="accent3">
                  <a:lumMod val="75000"/>
                </a:schemeClr>
              </a:solidFill>
            </a:endParaRPr>
          </a:p>
        </p:txBody>
      </p:sp>
    </p:spTree>
    <p:extLst>
      <p:ext uri="{BB962C8B-B14F-4D97-AF65-F5344CB8AC3E}">
        <p14:creationId xmlns:p14="http://schemas.microsoft.com/office/powerpoint/2010/main" val="15378346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89886"/>
            <a:ext cx="8260672" cy="1039427"/>
          </a:xfrm>
        </p:spPr>
        <p:txBody>
          <a:bodyPr>
            <a:normAutofit fontScale="90000"/>
          </a:bodyPr>
          <a:lstStyle/>
          <a:p>
            <a:r>
              <a:rPr lang="it-IT" dirty="0" smtClean="0"/>
              <a:t>Fino ad arrivare a</a:t>
            </a:r>
            <a:r>
              <a:rPr lang="mr-IN" dirty="0" smtClean="0"/>
              <a:t>…</a:t>
            </a:r>
            <a:r>
              <a:rPr lang="it-IT" dirty="0" smtClean="0"/>
              <a:t>.</a:t>
            </a:r>
            <a:br>
              <a:rPr lang="it-IT" dirty="0" smtClean="0"/>
            </a:br>
            <a:r>
              <a:rPr lang="it-IT" dirty="0" smtClean="0"/>
              <a:t>the </a:t>
            </a:r>
            <a:r>
              <a:rPr lang="it-IT" dirty="0"/>
              <a:t>Silver </a:t>
            </a:r>
            <a:r>
              <a:rPr lang="it-IT" dirty="0" err="1" smtClean="0"/>
              <a:t>Snipers</a:t>
            </a:r>
            <a:endParaRPr lang="it-IT" b="1" dirty="0">
              <a:latin typeface="+mn-lt"/>
            </a:endParaRPr>
          </a:p>
        </p:txBody>
      </p:sp>
      <p:pic>
        <p:nvPicPr>
          <p:cNvPr id="4" name="Bild 1"/>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57972" y="1460501"/>
            <a:ext cx="4057719" cy="2288540"/>
          </a:xfrm>
          <a:prstGeom prst="rect">
            <a:avLst/>
          </a:prstGeom>
          <a:noFill/>
          <a:ln>
            <a:noFill/>
          </a:ln>
        </p:spPr>
      </p:pic>
      <p:sp>
        <p:nvSpPr>
          <p:cNvPr id="7" name="Rettangolo 6"/>
          <p:cNvSpPr/>
          <p:nvPr/>
        </p:nvSpPr>
        <p:spPr>
          <a:xfrm>
            <a:off x="4715691" y="1681441"/>
            <a:ext cx="4284618" cy="1569660"/>
          </a:xfrm>
          <a:prstGeom prst="rect">
            <a:avLst/>
          </a:prstGeom>
        </p:spPr>
        <p:txBody>
          <a:bodyPr wrap="square">
            <a:spAutoFit/>
          </a:bodyPr>
          <a:lstStyle/>
          <a:p>
            <a:r>
              <a:rPr lang="it-IT" sz="2400" b="1" dirty="0" smtClean="0">
                <a:solidFill>
                  <a:schemeClr val="accent3">
                    <a:lumMod val="75000"/>
                  </a:schemeClr>
                </a:solidFill>
              </a:rPr>
              <a:t>Un </a:t>
            </a:r>
            <a:r>
              <a:rPr lang="it-IT" sz="2400" b="1" dirty="0">
                <a:solidFill>
                  <a:schemeClr val="accent3">
                    <a:lumMod val="75000"/>
                  </a:schemeClr>
                </a:solidFill>
              </a:rPr>
              <a:t>team </a:t>
            </a:r>
            <a:r>
              <a:rPr lang="it-IT" sz="2400" b="1" dirty="0" smtClean="0">
                <a:solidFill>
                  <a:schemeClr val="accent3">
                    <a:lumMod val="75000"/>
                  </a:schemeClr>
                </a:solidFill>
              </a:rPr>
              <a:t>svedese di settantenni con il sogno di vincere il campionato </a:t>
            </a:r>
            <a:r>
              <a:rPr lang="it-IT" sz="2400" b="1" dirty="0" err="1" smtClean="0">
                <a:solidFill>
                  <a:schemeClr val="accent3">
                    <a:lumMod val="75000"/>
                  </a:schemeClr>
                </a:solidFill>
              </a:rPr>
              <a:t>DreamHack</a:t>
            </a:r>
            <a:r>
              <a:rPr lang="it-IT" sz="2400" b="1" dirty="0" smtClean="0">
                <a:solidFill>
                  <a:schemeClr val="accent3">
                    <a:lumMod val="75000"/>
                  </a:schemeClr>
                </a:solidFill>
              </a:rPr>
              <a:t> </a:t>
            </a:r>
            <a:r>
              <a:rPr lang="it-IT" sz="2400" b="1" dirty="0" err="1">
                <a:solidFill>
                  <a:schemeClr val="accent3">
                    <a:lumMod val="75000"/>
                  </a:schemeClr>
                </a:solidFill>
              </a:rPr>
              <a:t>Winter</a:t>
            </a:r>
            <a:r>
              <a:rPr lang="it-IT" sz="2400" b="1" dirty="0">
                <a:solidFill>
                  <a:schemeClr val="accent3">
                    <a:lumMod val="75000"/>
                  </a:schemeClr>
                </a:solidFill>
              </a:rPr>
              <a:t> 2017. </a:t>
            </a:r>
          </a:p>
        </p:txBody>
      </p:sp>
      <p:pic>
        <p:nvPicPr>
          <p:cNvPr id="8" name="Bild 2"/>
          <p:cNvPicPr/>
          <p:nvPr/>
        </p:nvPicPr>
        <p:blipFill>
          <a:blip r:embed="rId4">
            <a:extLst>
              <a:ext uri="{28A0092B-C50C-407E-A947-70E740481C1C}">
                <a14:useLocalDpi xmlns:a14="http://schemas.microsoft.com/office/drawing/2010/main" val="0"/>
              </a:ext>
            </a:extLst>
          </a:blip>
          <a:srcRect/>
          <a:stretch>
            <a:fillRect/>
          </a:stretch>
        </p:blipFill>
        <p:spPr bwMode="auto">
          <a:xfrm>
            <a:off x="526732" y="3969980"/>
            <a:ext cx="8090535" cy="2705140"/>
          </a:xfrm>
          <a:prstGeom prst="rect">
            <a:avLst/>
          </a:prstGeom>
          <a:noFill/>
          <a:ln>
            <a:noFill/>
          </a:ln>
        </p:spPr>
      </p:pic>
    </p:spTree>
    <p:extLst>
      <p:ext uri="{BB962C8B-B14F-4D97-AF65-F5344CB8AC3E}">
        <p14:creationId xmlns:p14="http://schemas.microsoft.com/office/powerpoint/2010/main" val="16307662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OBIETTIVI DEL SISTEMA DI WELFARE</a:t>
            </a:r>
            <a:endParaRPr lang="it-IT" b="1" dirty="0">
              <a:latin typeface="+mn-lt"/>
            </a:endParaRPr>
          </a:p>
        </p:txBody>
      </p:sp>
      <p:sp>
        <p:nvSpPr>
          <p:cNvPr id="3" name="Segnaposto contenuto 2"/>
          <p:cNvSpPr>
            <a:spLocks noGrp="1"/>
          </p:cNvSpPr>
          <p:nvPr>
            <p:ph idx="1"/>
          </p:nvPr>
        </p:nvSpPr>
        <p:spPr/>
        <p:txBody>
          <a:bodyPr>
            <a:noAutofit/>
          </a:bodyPr>
          <a:lstStyle/>
          <a:p>
            <a:r>
              <a:rPr lang="it-IT" sz="3200" b="1" dirty="0" smtClean="0">
                <a:solidFill>
                  <a:schemeClr val="bg2">
                    <a:lumMod val="50000"/>
                  </a:schemeClr>
                </a:solidFill>
              </a:rPr>
              <a:t>Nel rapporto ufficiale del governo svedese del 2008 “</a:t>
            </a:r>
            <a:r>
              <a:rPr lang="it-IT" sz="3200" b="1" dirty="0">
                <a:solidFill>
                  <a:schemeClr val="bg2">
                    <a:lumMod val="50000"/>
                  </a:schemeClr>
                </a:solidFill>
              </a:rPr>
              <a:t>Bo bra </a:t>
            </a:r>
            <a:r>
              <a:rPr lang="it-IT" sz="3200" b="1" dirty="0" err="1">
                <a:solidFill>
                  <a:schemeClr val="bg2">
                    <a:lumMod val="50000"/>
                  </a:schemeClr>
                </a:solidFill>
              </a:rPr>
              <a:t>hela</a:t>
            </a:r>
            <a:r>
              <a:rPr lang="it-IT" sz="3200" b="1" dirty="0">
                <a:solidFill>
                  <a:schemeClr val="bg2">
                    <a:lumMod val="50000"/>
                  </a:schemeClr>
                </a:solidFill>
              </a:rPr>
              <a:t> </a:t>
            </a:r>
            <a:r>
              <a:rPr lang="it-IT" sz="3200" b="1" dirty="0" err="1">
                <a:solidFill>
                  <a:schemeClr val="bg2">
                    <a:lumMod val="50000"/>
                  </a:schemeClr>
                </a:solidFill>
              </a:rPr>
              <a:t>livet</a:t>
            </a:r>
            <a:r>
              <a:rPr lang="it-IT" sz="3200" b="1" dirty="0" smtClean="0">
                <a:solidFill>
                  <a:schemeClr val="bg2">
                    <a:lumMod val="50000"/>
                  </a:schemeClr>
                </a:solidFill>
              </a:rPr>
              <a:t>”,</a:t>
            </a:r>
            <a:r>
              <a:rPr lang="it-IT" sz="3200" b="1" dirty="0">
                <a:solidFill>
                  <a:schemeClr val="bg2">
                    <a:lumMod val="50000"/>
                  </a:schemeClr>
                </a:solidFill>
              </a:rPr>
              <a:t> </a:t>
            </a:r>
            <a:r>
              <a:rPr lang="it-IT" sz="3200" b="1" dirty="0" smtClean="0">
                <a:solidFill>
                  <a:schemeClr val="bg2">
                    <a:lumMod val="50000"/>
                  </a:schemeClr>
                </a:solidFill>
              </a:rPr>
              <a:t>(Vivi bene tutta la tua vita) si raccomanda che i Comuni garantiscano agli anziani una sistemazione </a:t>
            </a:r>
            <a:r>
              <a:rPr lang="it-IT" sz="3200" b="1" dirty="0" smtClean="0">
                <a:solidFill>
                  <a:schemeClr val="bg2">
                    <a:lumMod val="50000"/>
                  </a:schemeClr>
                </a:solidFill>
              </a:rPr>
              <a:t>sicura qualora </a:t>
            </a:r>
            <a:r>
              <a:rPr lang="it-IT" sz="3200" b="1" dirty="0" smtClean="0">
                <a:solidFill>
                  <a:schemeClr val="bg2">
                    <a:lumMod val="50000"/>
                  </a:schemeClr>
                </a:solidFill>
              </a:rPr>
              <a:t>si sentano in difficoltà o isolati nella propria abitazione</a:t>
            </a:r>
            <a:r>
              <a:rPr lang="it-IT" sz="3200" b="1" dirty="0" smtClean="0"/>
              <a:t>.</a:t>
            </a:r>
            <a:endParaRPr lang="it-IT" sz="3200" b="1" dirty="0">
              <a:solidFill>
                <a:schemeClr val="accent3">
                  <a:lumMod val="75000"/>
                </a:schemeClr>
              </a:solidFill>
            </a:endParaRPr>
          </a:p>
        </p:txBody>
      </p:sp>
    </p:spTree>
    <p:extLst>
      <p:ext uri="{BB962C8B-B14F-4D97-AF65-F5344CB8AC3E}">
        <p14:creationId xmlns:p14="http://schemas.microsoft.com/office/powerpoint/2010/main" val="33309746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smtClean="0">
                <a:latin typeface="+mn-lt"/>
              </a:rPr>
              <a:t>I DOVERI DEL COMUNE </a:t>
            </a:r>
            <a:endParaRPr lang="it-IT" b="1" dirty="0">
              <a:latin typeface="+mn-lt"/>
            </a:endParaRPr>
          </a:p>
        </p:txBody>
      </p:sp>
      <p:sp>
        <p:nvSpPr>
          <p:cNvPr id="3" name="Segnaposto contenuto 2"/>
          <p:cNvSpPr>
            <a:spLocks noGrp="1"/>
          </p:cNvSpPr>
          <p:nvPr>
            <p:ph idx="1"/>
          </p:nvPr>
        </p:nvSpPr>
        <p:spPr/>
        <p:txBody>
          <a:bodyPr>
            <a:noAutofit/>
          </a:bodyPr>
          <a:lstStyle/>
          <a:p>
            <a:pPr marL="114300" indent="0">
              <a:buNone/>
            </a:pPr>
            <a:r>
              <a:rPr lang="it-IT" sz="2800" b="1" dirty="0" smtClean="0">
                <a:solidFill>
                  <a:schemeClr val="accent3">
                    <a:lumMod val="75000"/>
                  </a:schemeClr>
                </a:solidFill>
              </a:rPr>
              <a:t>In accordo con gli obiettivi nazionali del sistema di welfare il Comune è tenuto  garantire alle persone anziane:</a:t>
            </a:r>
          </a:p>
          <a:p>
            <a:r>
              <a:rPr lang="it-IT" sz="2800" b="1" dirty="0" smtClean="0">
                <a:solidFill>
                  <a:schemeClr val="accent3">
                    <a:lumMod val="75000"/>
                  </a:schemeClr>
                </a:solidFill>
              </a:rPr>
              <a:t> una vita attiva e la possibilità di esercitare la propria influenza sulla società e sulla propria vita quotidiana</a:t>
            </a:r>
          </a:p>
          <a:p>
            <a:r>
              <a:rPr lang="it-IT" sz="2800" b="1" dirty="0" smtClean="0">
                <a:solidFill>
                  <a:schemeClr val="accent3">
                    <a:lumMod val="75000"/>
                  </a:schemeClr>
                </a:solidFill>
              </a:rPr>
              <a:t>Il mantenimento della sicurezza e indipendenza </a:t>
            </a:r>
            <a:r>
              <a:rPr lang="it-IT" sz="2800" b="1" dirty="0" smtClean="0">
                <a:solidFill>
                  <a:schemeClr val="accent3">
                    <a:lumMod val="75000"/>
                  </a:schemeClr>
                </a:solidFill>
              </a:rPr>
              <a:t>con i</a:t>
            </a:r>
            <a:r>
              <a:rPr lang="it-IT" sz="2800" b="1" dirty="0" smtClean="0">
                <a:solidFill>
                  <a:schemeClr val="accent3">
                    <a:lumMod val="75000"/>
                  </a:schemeClr>
                </a:solidFill>
              </a:rPr>
              <a:t>l </a:t>
            </a:r>
            <a:r>
              <a:rPr lang="it-IT" sz="2800" b="1" dirty="0" smtClean="0">
                <a:solidFill>
                  <a:schemeClr val="accent3">
                    <a:lumMod val="75000"/>
                  </a:schemeClr>
                </a:solidFill>
              </a:rPr>
              <a:t>procedere dell’età</a:t>
            </a:r>
            <a:endParaRPr lang="it-IT" sz="2800" dirty="0"/>
          </a:p>
          <a:p>
            <a:r>
              <a:rPr lang="it-IT" sz="2800" b="1" dirty="0">
                <a:solidFill>
                  <a:schemeClr val="accent3">
                    <a:lumMod val="75000"/>
                  </a:schemeClr>
                </a:solidFill>
              </a:rPr>
              <a:t>Il diritto di essere trattate con rispetto</a:t>
            </a:r>
          </a:p>
          <a:p>
            <a:r>
              <a:rPr lang="it-IT" sz="2800" b="1" dirty="0">
                <a:solidFill>
                  <a:schemeClr val="accent3">
                    <a:lumMod val="75000"/>
                  </a:schemeClr>
                </a:solidFill>
              </a:rPr>
              <a:t>Il diritto ad avere cure di qualità</a:t>
            </a:r>
          </a:p>
          <a:p>
            <a:endParaRPr lang="it-IT" sz="3200" b="1" dirty="0" smtClean="0">
              <a:solidFill>
                <a:schemeClr val="accent3">
                  <a:lumMod val="75000"/>
                </a:schemeClr>
              </a:solidFill>
            </a:endParaRPr>
          </a:p>
          <a:p>
            <a:endParaRPr lang="it-IT" sz="3200" b="1" dirty="0" smtClean="0">
              <a:solidFill>
                <a:schemeClr val="accent3">
                  <a:lumMod val="75000"/>
                </a:schemeClr>
              </a:solidFill>
            </a:endParaRPr>
          </a:p>
          <a:p>
            <a:endParaRPr lang="it-IT" sz="3200" b="1" dirty="0">
              <a:solidFill>
                <a:schemeClr val="accent3">
                  <a:lumMod val="75000"/>
                </a:schemeClr>
              </a:solidFill>
            </a:endParaRPr>
          </a:p>
        </p:txBody>
      </p:sp>
    </p:spTree>
    <p:extLst>
      <p:ext uri="{BB962C8B-B14F-4D97-AF65-F5344CB8AC3E}">
        <p14:creationId xmlns:p14="http://schemas.microsoft.com/office/powerpoint/2010/main" val="2202618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smtClean="0"/>
              <a:t>VIVERE NELLA PROPRIA CASA</a:t>
            </a:r>
            <a:endParaRPr lang="it-IT" dirty="0"/>
          </a:p>
        </p:txBody>
      </p:sp>
      <p:sp>
        <p:nvSpPr>
          <p:cNvPr id="3" name="Segnaposto contenuto 2"/>
          <p:cNvSpPr>
            <a:spLocks noGrp="1"/>
          </p:cNvSpPr>
          <p:nvPr>
            <p:ph idx="1"/>
          </p:nvPr>
        </p:nvSpPr>
        <p:spPr/>
        <p:txBody>
          <a:bodyPr>
            <a:normAutofit/>
          </a:bodyPr>
          <a:lstStyle/>
          <a:p>
            <a:r>
              <a:rPr lang="it-IT" b="1" dirty="0" smtClean="0">
                <a:solidFill>
                  <a:schemeClr val="accent3">
                    <a:lumMod val="75000"/>
                  </a:schemeClr>
                </a:solidFill>
              </a:rPr>
              <a:t>In</a:t>
            </a:r>
            <a:r>
              <a:rPr lang="it-IT" dirty="0" smtClean="0">
                <a:solidFill>
                  <a:schemeClr val="accent3">
                    <a:lumMod val="75000"/>
                  </a:schemeClr>
                </a:solidFill>
              </a:rPr>
              <a:t> </a:t>
            </a:r>
            <a:r>
              <a:rPr lang="it-IT" b="1" dirty="0" smtClean="0">
                <a:solidFill>
                  <a:schemeClr val="accent3">
                    <a:lumMod val="75000"/>
                  </a:schemeClr>
                </a:solidFill>
              </a:rPr>
              <a:t>Svezia circa il 90</a:t>
            </a:r>
            <a:r>
              <a:rPr lang="it-IT" b="1" dirty="0">
                <a:solidFill>
                  <a:schemeClr val="accent3">
                    <a:lumMod val="75000"/>
                  </a:schemeClr>
                </a:solidFill>
              </a:rPr>
              <a:t>%  </a:t>
            </a:r>
            <a:r>
              <a:rPr lang="it-IT" b="1" dirty="0" smtClean="0">
                <a:solidFill>
                  <a:schemeClr val="accent3">
                    <a:lumMod val="75000"/>
                  </a:schemeClr>
                </a:solidFill>
              </a:rPr>
              <a:t>delle persone in pensione vive nella propria abitazione anche in età avanzata, oltre gli 80  (80%) e fino ai 95 anni (il 50%).</a:t>
            </a:r>
          </a:p>
          <a:p>
            <a:r>
              <a:rPr lang="it-IT" b="1" dirty="0" smtClean="0">
                <a:solidFill>
                  <a:schemeClr val="accent3">
                    <a:lumMod val="75000"/>
                  </a:schemeClr>
                </a:solidFill>
              </a:rPr>
              <a:t>Nel momento in cui si creano difficoltà  non solo nell’autonomia fisica, ma anche in situazioni in cui per vari motivi l’anziano si senta isolato o insicuro, vi sono diverse possibilità di soluzioni.</a:t>
            </a:r>
            <a:endParaRPr lang="it-IT" b="1" dirty="0">
              <a:solidFill>
                <a:schemeClr val="accent3">
                  <a:lumMod val="75000"/>
                </a:schemeClr>
              </a:solidFill>
            </a:endParaRPr>
          </a:p>
        </p:txBody>
      </p:sp>
    </p:spTree>
    <p:extLst>
      <p:ext uri="{BB962C8B-B14F-4D97-AF65-F5344CB8AC3E}">
        <p14:creationId xmlns:p14="http://schemas.microsoft.com/office/powerpoint/2010/main" val="18976018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armacia">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Farmacia.thmx</Template>
  <TotalTime>3606</TotalTime>
  <Words>1585</Words>
  <Application>Microsoft Macintosh PowerPoint</Application>
  <PresentationFormat>Presentazione su schermo (4:3)</PresentationFormat>
  <Paragraphs>109</Paragraphs>
  <Slides>27</Slides>
  <Notes>3</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27</vt:i4>
      </vt:variant>
    </vt:vector>
  </HeadingPairs>
  <TitlesOfParts>
    <vt:vector size="33" baseType="lpstr">
      <vt:lpstr>Book Antiqua</vt:lpstr>
      <vt:lpstr>Calibri</vt:lpstr>
      <vt:lpstr>Century Gothic</vt:lpstr>
      <vt:lpstr>Mangal</vt:lpstr>
      <vt:lpstr>Arial</vt:lpstr>
      <vt:lpstr>Farmacia</vt:lpstr>
      <vt:lpstr>L’ESPERIENZA SVEDESE</vt:lpstr>
      <vt:lpstr>OBIETTIVI DEL SISTEMA DI WELFARE</vt:lpstr>
      <vt:lpstr>ATTIVITA’ E SOCIALITA’</vt:lpstr>
      <vt:lpstr>AGEVOLAZIONI</vt:lpstr>
      <vt:lpstr>PROGETTO ALFABETIZZAZIONE INFORMATICA</vt:lpstr>
      <vt:lpstr>Fino ad arrivare a…. the Silver Snipers</vt:lpstr>
      <vt:lpstr>OBIETTIVI DEL SISTEMA DI WELFARE</vt:lpstr>
      <vt:lpstr>I DOVERI DEL COMUNE </vt:lpstr>
      <vt:lpstr>VIVERE NELLA PROPRIA CASA</vt:lpstr>
      <vt:lpstr>VIVERE NELLA PROPRIA CASA</vt:lpstr>
      <vt:lpstr>VIVERE NELLA PROPRIA CASA</vt:lpstr>
      <vt:lpstr>BARRIERE architettoniche</vt:lpstr>
      <vt:lpstr>VIVERE NELLA PROPRIA CASA: un aiuto dalla robotica?</vt:lpstr>
      <vt:lpstr>CONTRO LA solitudine E L’INSICUREZZA….</vt:lpstr>
      <vt:lpstr>SENIOR HOUSING</vt:lpstr>
      <vt:lpstr>SENIOR HOUSING</vt:lpstr>
      <vt:lpstr> SENIOR HOUSING- AD INIZIATIVA PubblicA</vt:lpstr>
      <vt:lpstr> SENIOR HOUSING – ad iniziativa privata</vt:lpstr>
      <vt:lpstr> SECURE LIVING</vt:lpstr>
      <vt:lpstr> SECURE LIVING</vt:lpstr>
      <vt:lpstr> NURSING HOME</vt:lpstr>
      <vt:lpstr> NURSING HOME</vt:lpstr>
      <vt:lpstr>Un aspetto particolare… GLI Immigrati ANZIANI</vt:lpstr>
      <vt:lpstr>CRITICITA’ EMERGENTI</vt:lpstr>
      <vt:lpstr>IL COINVOLGIMENTO DELLE FAMIGLIE</vt:lpstr>
      <vt:lpstr>LO SVILUPPO DI ATTIVITA’ DI VOLONTARIATO</vt:lpstr>
      <vt:lpstr>Problemi aperti</vt:lpstr>
    </vt:vector>
  </TitlesOfParts>
  <Company>Cesip</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diritti umani in Europa</dc:title>
  <dc:creator>Annamaria Campanini</dc:creator>
  <cp:lastModifiedBy>Utente di Microsoft Office</cp:lastModifiedBy>
  <cp:revision>109</cp:revision>
  <dcterms:created xsi:type="dcterms:W3CDTF">2014-07-19T08:51:41Z</dcterms:created>
  <dcterms:modified xsi:type="dcterms:W3CDTF">2018-01-09T08:30:18Z</dcterms:modified>
</cp:coreProperties>
</file>